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4047" r:id="rId5"/>
  </p:sldMasterIdLst>
  <p:notesMasterIdLst>
    <p:notesMasterId r:id="rId28"/>
  </p:notesMasterIdLst>
  <p:handoutMasterIdLst>
    <p:handoutMasterId r:id="rId29"/>
  </p:handoutMasterIdLst>
  <p:sldIdLst>
    <p:sldId id="281" r:id="rId6"/>
    <p:sldId id="258" r:id="rId7"/>
    <p:sldId id="256" r:id="rId8"/>
    <p:sldId id="274" r:id="rId9"/>
    <p:sldId id="275" r:id="rId10"/>
    <p:sldId id="276" r:id="rId11"/>
    <p:sldId id="267" r:id="rId12"/>
    <p:sldId id="268" r:id="rId13"/>
    <p:sldId id="261" r:id="rId14"/>
    <p:sldId id="264" r:id="rId15"/>
    <p:sldId id="263" r:id="rId16"/>
    <p:sldId id="265" r:id="rId17"/>
    <p:sldId id="278" r:id="rId18"/>
    <p:sldId id="266" r:id="rId19"/>
    <p:sldId id="277" r:id="rId20"/>
    <p:sldId id="269" r:id="rId21"/>
    <p:sldId id="270" r:id="rId22"/>
    <p:sldId id="271" r:id="rId23"/>
    <p:sldId id="272" r:id="rId24"/>
    <p:sldId id="273" r:id="rId25"/>
    <p:sldId id="280" r:id="rId26"/>
    <p:sldId id="279" r:id="rId27"/>
  </p:sldIdLst>
  <p:sldSz cx="9144000" cy="6858000" type="screen4x3"/>
  <p:notesSz cx="6797675" cy="9856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300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EF9B2A"/>
    <a:srgbClr val="77A8BD"/>
    <a:srgbClr val="5F809C"/>
    <a:srgbClr val="BBAD87"/>
    <a:srgbClr val="1C6B38"/>
    <a:srgbClr val="F7D32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70909" autoAdjust="0"/>
  </p:normalViewPr>
  <p:slideViewPr>
    <p:cSldViewPr showGuides="1">
      <p:cViewPr varScale="1">
        <p:scale>
          <a:sx n="79" d="100"/>
          <a:sy n="79" d="100"/>
        </p:scale>
        <p:origin x="2466" y="84"/>
      </p:cViewPr>
      <p:guideLst>
        <p:guide orient="horz" pos="2160"/>
        <p:guide pos="2880"/>
        <p:guide orient="horz" pos="754"/>
        <p:guide orient="horz" pos="300"/>
        <p:guide orient="horz" pos="4247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406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spcBef>
                <a:spcPct val="0"/>
              </a:spcBef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D837FE-0137-4013-8D7D-C407ACD40FFD}" type="datetimeFigureOut">
              <a:rPr lang="da-DK"/>
              <a:pPr>
                <a:defRPr/>
              </a:pPr>
              <a:t>24-04-2024</a:t>
            </a:fld>
            <a:endParaRPr lang="da-DK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6466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67BD3-6249-4D67-A939-375F615B86B6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spcBef>
                <a:spcPct val="0"/>
              </a:spcBef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5FB921-59DE-483E-B0D5-DB71B423591E}" type="datetimeFigureOut">
              <a:rPr lang="da-DK"/>
              <a:pPr>
                <a:defRPr/>
              </a:pPr>
              <a:t>24-04-2024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8188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1538"/>
            <a:ext cx="49847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6466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87C73A-BE73-4E13-AC49-80D0D1768AC0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400" b="1" cap="all" baseline="0" dirty="0"/>
              <a:t>Dobrý deň,</a:t>
            </a:r>
          </a:p>
          <a:p>
            <a:endParaRPr lang="sk-SK" sz="1400" b="1" cap="all" baseline="0" dirty="0"/>
          </a:p>
          <a:p>
            <a:r>
              <a:rPr lang="sk-SK" sz="2000" b="0" cap="all" baseline="0" dirty="0"/>
              <a:t>Volám</a:t>
            </a:r>
            <a:r>
              <a:rPr lang="sk-SK" sz="1400" b="0" cap="all" baseline="0" dirty="0"/>
              <a:t> sa Pavol Cacara a som konateľom a obchodným </a:t>
            </a:r>
            <a:r>
              <a:rPr lang="sk-SK" sz="1400" b="0" cap="all" baseline="0" dirty="0" err="1"/>
              <a:t>mažérom</a:t>
            </a:r>
            <a:r>
              <a:rPr lang="sk-SK" sz="1400" b="0" cap="all" baseline="0" dirty="0"/>
              <a:t> v Spoločnosti CASPRO a CASPRO-CZ</a:t>
            </a:r>
          </a:p>
          <a:p>
            <a:r>
              <a:rPr lang="sk-SK" sz="1400" b="0" cap="all" baseline="0" dirty="0"/>
              <a:t>Témou dnešnej mojej prednášky je, ako môžete vidieť na monitore: </a:t>
            </a:r>
            <a:r>
              <a:rPr lang="sk-SK" sz="1400" b="0" cap="all" baseline="0" dirty="0" err="1"/>
              <a:t>Optimalizace</a:t>
            </a:r>
            <a:r>
              <a:rPr lang="sk-SK" sz="1400" b="0" cap="all" baseline="0" dirty="0"/>
              <a:t> </a:t>
            </a:r>
            <a:r>
              <a:rPr lang="sk-SK" sz="1400" b="0" cap="all" baseline="0" dirty="0" err="1"/>
              <a:t>recyklačního</a:t>
            </a:r>
            <a:r>
              <a:rPr lang="sk-SK" sz="1400" b="0" cap="all" baseline="0" dirty="0"/>
              <a:t> procesu </a:t>
            </a:r>
            <a:r>
              <a:rPr lang="sk-SK" sz="1400" b="0" cap="all" baseline="0" dirty="0" err="1"/>
              <a:t>technologiemi</a:t>
            </a:r>
            <a:r>
              <a:rPr lang="sk-SK" sz="1400" b="0" cap="all" baseline="0" dirty="0"/>
              <a:t> </a:t>
            </a:r>
            <a:r>
              <a:rPr lang="sk-SK" sz="1400" b="0" cap="all" baseline="0" dirty="0" err="1"/>
              <a:t>společnosti</a:t>
            </a:r>
            <a:r>
              <a:rPr lang="sk-SK" sz="1400" b="0" cap="all" baseline="0" dirty="0"/>
              <a:t> </a:t>
            </a:r>
            <a:r>
              <a:rPr lang="sk-SK" sz="1400" b="0" cap="all" baseline="0" dirty="0" err="1"/>
              <a:t>Kongskilde</a:t>
            </a:r>
            <a:r>
              <a:rPr lang="sk-SK" sz="1400" b="0" cap="all" baseline="0" dirty="0"/>
              <a:t> </a:t>
            </a:r>
            <a:r>
              <a:rPr lang="sk-SK" sz="1400" b="0" cap="all" baseline="0" dirty="0" err="1"/>
              <a:t>Industries</a:t>
            </a:r>
            <a:r>
              <a:rPr lang="sk-SK" sz="1400" b="0" cap="all" baseline="0" dirty="0"/>
              <a:t> </a:t>
            </a:r>
            <a:r>
              <a:rPr lang="sk-SK" sz="1400" b="0" cap="all" baseline="0" dirty="0" err="1"/>
              <a:t>technolgies</a:t>
            </a:r>
            <a:r>
              <a:rPr lang="sk-SK" sz="1400" b="0" cap="all" baseline="0" dirty="0"/>
              <a:t>, s </a:t>
            </a:r>
            <a:r>
              <a:rPr lang="sk-SK" sz="1400" b="0" cap="all" baseline="0" dirty="0" err="1"/>
              <a:t>podtitulkem</a:t>
            </a:r>
            <a:r>
              <a:rPr lang="sk-SK" sz="1400" b="0" cap="all" baseline="0" dirty="0"/>
              <a:t>– </a:t>
            </a:r>
            <a:r>
              <a:rPr lang="sk-SK" sz="1400" b="0" cap="all" baseline="0" dirty="0" err="1"/>
              <a:t>separace</a:t>
            </a:r>
            <a:r>
              <a:rPr lang="sk-SK" sz="1400" b="0" cap="all" baseline="0" dirty="0"/>
              <a:t> a </a:t>
            </a:r>
            <a:r>
              <a:rPr lang="sk-SK" sz="1400" b="0" cap="all" baseline="0" dirty="0" err="1"/>
              <a:t>pneudoprava</a:t>
            </a:r>
            <a:r>
              <a:rPr lang="sk-SK" sz="1400" b="0" cap="all" baseline="0" dirty="0"/>
              <a:t>.</a:t>
            </a:r>
          </a:p>
          <a:p>
            <a:endParaRPr lang="sk-SK" sz="1400" b="0" cap="all" baseline="0" dirty="0"/>
          </a:p>
          <a:p>
            <a:r>
              <a:rPr lang="sk-SK" sz="1400" b="0" cap="all" baseline="0" dirty="0"/>
              <a:t>Nadpis je síce v češtine, ale moja prednáška bude v Slovenskom jazyku. </a:t>
            </a:r>
          </a:p>
          <a:p>
            <a:r>
              <a:rPr lang="sk-SK" sz="1400" b="0" cap="all" baseline="0" dirty="0"/>
              <a:t>Dúfam, že si budeme rozumieť, napriek posledným výsledkom volieb.</a:t>
            </a:r>
          </a:p>
          <a:p>
            <a:r>
              <a:rPr lang="sk-SK" sz="1400" b="0" cap="all" baseline="0" dirty="0"/>
              <a:t>Tak poďme na to....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A2AB393-0E77-4C9F-ACED-48A2AC8E3A49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2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71947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1200" b="0" i="0" dirty="0">
                <a:effectLst/>
                <a:latin typeface="Montserrat" panose="00000500000000000000" pitchFamily="2" charset="0"/>
              </a:rPr>
              <a:t>Na čistenie /odprášenie plastovej drviny, ktorá sa má opätovne použiť vo výrobe. </a:t>
            </a:r>
          </a:p>
          <a:p>
            <a:pPr algn="l"/>
            <a:endParaRPr lang="sk-SK" sz="1200" b="0" i="0" dirty="0">
              <a:effectLst/>
              <a:latin typeface="Montserrat" panose="00000500000000000000" pitchFamily="2" charset="0"/>
            </a:endParaRPr>
          </a:p>
          <a:p>
            <a:pPr algn="l"/>
            <a:r>
              <a:rPr lang="sk-SK" sz="1200" b="0" dirty="0">
                <a:latin typeface="Montserrat" panose="00000500000000000000" pitchFamily="2" charset="0"/>
              </a:rPr>
              <a:t>Ako to funguje: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i="0" dirty="0">
                <a:effectLst/>
                <a:latin typeface="Montserrat" panose="00000500000000000000" pitchFamily="2" charset="0"/>
              </a:rPr>
              <a:t>Dvojstupňové čistenie: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Systém 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AirWash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má dvojstupňovú metódu čistenia plastových materiálov.</a:t>
            </a:r>
            <a:r>
              <a:rPr lang="sk-SK" sz="1200" b="0" dirty="0">
                <a:latin typeface="Montserrat" panose="00000500000000000000" pitchFamily="2" charset="0"/>
              </a:rPr>
              <a:t>      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sk-SK" sz="1200" b="0" dirty="0">
                <a:latin typeface="Montserrat" panose="00000500000000000000" pitchFamily="2" charset="0"/>
              </a:rPr>
              <a:t>                                Po prvé, cyklón používa silný rotujúci prúd na odstránenie menších častíc.</a:t>
            </a:r>
            <a:r>
              <a:rPr lang="sk-SK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dirty="0">
                <a:latin typeface="Montserrat" panose="00000500000000000000" pitchFamily="2" charset="0"/>
              </a:rPr>
              <a:t>   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sk-SK" sz="1200" dirty="0">
                <a:latin typeface="Montserrat" panose="00000500000000000000" pitchFamily="2" charset="0"/>
              </a:rPr>
              <a:t>                               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Potom materiály prechádzajú sekciou, kde sa ďalej čistia padaním cez špeciálne štrbiny, ktoré vyťahujú prach.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i="0" dirty="0">
                <a:effectLst/>
                <a:latin typeface="Montserrat" panose="00000500000000000000" pitchFamily="2" charset="0"/>
              </a:rPr>
              <a:t>Účinnosť recyklácie: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Vyčistené materiály sú vhodné na priame opätovné zavedenie do výrobných liniek, s presnými ovládacími prvkami nastavenia ideálnymi pre jednotnú vnútropodnikovú recykláciu, čím sa zvyšuje kvalita a konzistencia recyklovaných materiálov.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i="0" dirty="0">
                <a:effectLst/>
                <a:latin typeface="Montserrat" panose="00000500000000000000" pitchFamily="2" charset="0"/>
              </a:rPr>
              <a:t>Funguje s mnohými materiálmi: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AirWash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je navrhnutý pre rôzne typy plastov, ako je PP a PET. Je skonštruovaný tak, aby bol kompaktný s jednoduchým nastavením separačnej efektivity.                                                                                      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b="0" i="0" dirty="0">
                <a:effectLst/>
                <a:latin typeface="Montserrat" panose="00000500000000000000" pitchFamily="2" charset="0"/>
              </a:rPr>
              <a:t>Môžete ho vložiť do existujúcich výrobných procesov.                                                                                   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b="0" i="0" dirty="0">
                <a:effectLst/>
                <a:latin typeface="Montserrat" panose="00000500000000000000" pitchFamily="2" charset="0"/>
              </a:rPr>
              <a:t>V prípade potreby pridať ďalšie diely, napr. pre materiály citlivé na statickú elektrinu.  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ED43D6-28E8-421E-91B3-BCAD8FC6F529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12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74576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effectLst/>
                <a:latin typeface="Montserrat" panose="00000500000000000000" pitchFamily="2" charset="0"/>
              </a:rPr>
              <a:t>Na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čistenie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/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separáciu /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odprášenie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plastovej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drviny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ktorá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má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opätovne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použiť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výrob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e.</a:t>
            </a:r>
            <a:endParaRPr lang="pl-PL" sz="1200" b="0" i="0" dirty="0">
              <a:effectLst/>
              <a:latin typeface="Montserrat" panose="00000500000000000000" pitchFamily="2" charset="0"/>
            </a:endParaRPr>
          </a:p>
          <a:p>
            <a:pPr algn="l"/>
            <a:endParaRPr lang="pl-PL" sz="1200" b="0" dirty="0">
              <a:latin typeface="Montserrat" panose="00000500000000000000" pitchFamily="2" charset="0"/>
            </a:endParaRPr>
          </a:p>
          <a:p>
            <a:pPr algn="l"/>
            <a:r>
              <a:rPr lang="pl-PL" sz="1200" b="0" dirty="0">
                <a:latin typeface="Montserrat" panose="00000500000000000000" pitchFamily="2" charset="0"/>
              </a:rPr>
              <a:t>Kľúčové fakty a opcie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i="0" dirty="0" err="1">
                <a:effectLst/>
                <a:latin typeface="Montserrat" panose="00000500000000000000" pitchFamily="2" charset="0"/>
              </a:rPr>
              <a:t>Modulárne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komponenty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pre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jednoduchú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flexibilnú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inštaláciu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v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existujúcom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výrobnom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zariadení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</a:t>
            </a:r>
            <a:r>
              <a:rPr lang="sk-SK" sz="1200" i="0" dirty="0">
                <a:effectLst/>
                <a:latin typeface="Montserrat" panose="00000500000000000000" pitchFamily="2" charset="0"/>
              </a:rPr>
              <a:t> </a:t>
            </a: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b="0" dirty="0">
                <a:latin typeface="Montserrat" panose="00000500000000000000" pitchFamily="2" charset="0"/>
              </a:rPr>
              <a:t>Mo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ž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nosť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vybav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iť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otočným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i="0" dirty="0">
                <a:effectLst/>
                <a:latin typeface="Montserrat" panose="00000500000000000000" pitchFamily="2" charset="0"/>
              </a:rPr>
              <a:t>krytom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pre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dúchadlo</a:t>
            </a:r>
            <a:r>
              <a:rPr lang="sk-SK" sz="1200" b="0" dirty="0">
                <a:latin typeface="Montserrat" panose="00000500000000000000" pitchFamily="2" charset="0"/>
              </a:rPr>
              <a:t> -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umožňuje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jednoduchú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kontrolu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čistenie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údržbu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Pre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manipuláciu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so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statickými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materiálmi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možnosť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pridať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antistatický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eliminátor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i="0" dirty="0">
                <a:effectLst/>
                <a:latin typeface="Montserrat" panose="00000500000000000000" pitchFamily="2" charset="0"/>
              </a:rPr>
              <a:t>Filter bag manifold 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so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zbernými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sudmi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alebo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na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nepretržitú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prevádzku</a:t>
            </a:r>
            <a:r>
              <a:rPr lang="sk-SK" sz="1200" dirty="0">
                <a:latin typeface="Montserrat" panose="00000500000000000000" pitchFamily="2" charset="0"/>
              </a:rPr>
              <a:t>.</a:t>
            </a: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i="0" dirty="0">
                <a:effectLst/>
                <a:latin typeface="Montserrat" panose="00000500000000000000" pitchFamily="2" charset="0"/>
              </a:rPr>
              <a:t>Optional independent dust cyclone 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with an airlock in combination can also be installed with the filter bag manifold.</a:t>
            </a:r>
            <a:endParaRPr lang="pl-PL" sz="1200" b="0" i="0" dirty="0">
              <a:effectLst/>
              <a:latin typeface="Montserrat" panose="00000500000000000000" pitchFamily="2" charset="0"/>
            </a:endParaRPr>
          </a:p>
          <a:p>
            <a:pPr algn="l"/>
            <a:endParaRPr lang="pl-PL" sz="1200" b="0" dirty="0">
              <a:latin typeface="Montserrat" panose="00000500000000000000" pitchFamily="2" charset="0"/>
            </a:endParaRPr>
          </a:p>
          <a:p>
            <a:r>
              <a:rPr lang="en-US" sz="1200" b="0" i="0" dirty="0">
                <a:effectLst/>
                <a:latin typeface="Montserrat" panose="00000500000000000000" pitchFamily="2" charset="0"/>
              </a:rPr>
              <a:t>Optional equipment - anti-static ring, motor and frequency converter control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789F5BC-3624-456D-85D2-D9F07950DE5D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14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619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0" i="0" dirty="0">
                <a:effectLst/>
                <a:latin typeface="Montserrat" panose="00000500000000000000" pitchFamily="2" charset="0"/>
              </a:rPr>
              <a:t>Stojanové filtre::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Modul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árny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MD filter -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Modulárny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MD filter -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určený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pre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malé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objemy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prašného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MD filter je vreckový filter, ktorý možno použiť tam, kde ide o stredný objem vzduchu s vysokou prašnosťou. Filtračným prvkom je štandardné bavlnené alebo polyesterové vrecko s hustotou tkaniny 400 g/m2 (dostupné v antistatickej verzii).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Čistenie 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vytriasacím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mechanizmom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</a:t>
            </a:r>
            <a:endParaRPr lang="pl-PL" sz="1200" b="0" i="0" dirty="0">
              <a:effectLst/>
              <a:latin typeface="Montserrat" panose="00000500000000000000" pitchFamily="2" charset="0"/>
            </a:endParaRP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30F8787-6DAA-43CA-A541-B06E96861CD7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16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88566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1200" b="0" i="0" dirty="0">
                <a:effectLst/>
                <a:latin typeface="Montserrat" panose="00000500000000000000" pitchFamily="2" charset="0"/>
              </a:rPr>
              <a:t>Stojanové filtre: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i="0" dirty="0">
                <a:effectLst/>
                <a:latin typeface="Montserrat" panose="00000500000000000000" pitchFamily="2" charset="0"/>
              </a:rPr>
              <a:t>ZF filter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- určený pre malé množstvá nízkej prašnosti. Séria filtrov ZF je ideálna na filtrovanie nízko-objemového a stredne prašného vzduchu.</a:t>
            </a:r>
            <a:r>
              <a:rPr lang="sk-SK" sz="1200" b="0" dirty="0">
                <a:latin typeface="Montserrat" panose="00000500000000000000" pitchFamily="2" charset="0"/>
              </a:rPr>
              <a:t> Veľkou výhodou týchto filtrov je ich kompaktná veľkosť a jednoduchosť použitia.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V porovnaní s často používanými závesnými rukávmi majú tieto filtre stále rovnakú filtračnú plochu, pretože prach sa nezadržiava vo vrecku, ale v bubne. Čistenie ručne ručné alebo stierkou.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FE457E1-2A4F-430E-B209-21D17A263F20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17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282884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3200" b="0" i="0" dirty="0">
                <a:effectLst/>
                <a:latin typeface="Montserrat" panose="00000500000000000000" pitchFamily="2" charset="0"/>
              </a:rPr>
              <a:t>Komplexné inštalácie</a:t>
            </a:r>
            <a:endParaRPr lang="pl-PL" sz="3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Montserrat" panose="00000500000000000000" pitchFamily="2" charset="-18"/>
              </a:rPr>
              <a:t>NFKZ3000 je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systém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filtrácie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navrhnutý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na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spracovanie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veľmi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znečisteného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vo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veľkých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množstvách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až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do 300 000 m³/h. Je to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modulárna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jednotka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vyrobená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z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pozinkovanej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ocele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ktorá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môže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byť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použitá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v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interiéri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alebo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exteriéri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. Je to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modulárna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jednotka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vyrobená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z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pozinkovanej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ocele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ktorá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môže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byť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použitá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v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interiéri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alebo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exteriéri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.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Konštrukcia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obsahuje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teleskopické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nohy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pre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jednoduch</a:t>
            </a:r>
            <a:r>
              <a:rPr lang="sk-SK" sz="3200" b="0" i="0" dirty="0" err="1">
                <a:effectLst/>
                <a:latin typeface="Montserrat" panose="00000500000000000000" pitchFamily="2" charset="-18"/>
              </a:rPr>
              <a:t>šie</a:t>
            </a:r>
            <a:r>
              <a:rPr lang="sk-SK" sz="3200" b="0" i="0" dirty="0">
                <a:effectLst/>
                <a:latin typeface="Montserrat" panose="00000500000000000000" pitchFamily="2" charset="-18"/>
              </a:rPr>
              <a:t> prispôsobenie priestoru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. Je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vybavený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reverzným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čistením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filtračných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vreciek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prúdom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a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bezpečnostnými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a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údržbárskymi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funkciami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ako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je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certifikácia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ATEX, </a:t>
            </a:r>
            <a:r>
              <a:rPr lang="sk-SK" sz="3200" b="0" i="0" dirty="0" err="1">
                <a:effectLst/>
                <a:latin typeface="Montserrat" panose="00000500000000000000" pitchFamily="2" charset="-18"/>
              </a:rPr>
              <a:t>explózne</a:t>
            </a:r>
            <a:r>
              <a:rPr lang="sk-SK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membrány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servisné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plošiny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rebríky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a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protipožiarna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3200" b="0" i="0" dirty="0" err="1">
                <a:effectLst/>
                <a:latin typeface="Montserrat" panose="00000500000000000000" pitchFamily="2" charset="-18"/>
              </a:rPr>
              <a:t>stúpačka</a:t>
            </a:r>
            <a:r>
              <a:rPr lang="en-US" sz="3200" b="0" i="0" dirty="0">
                <a:effectLst/>
                <a:latin typeface="Montserrat" panose="00000500000000000000" pitchFamily="2" charset="-18"/>
              </a:rPr>
              <a:t>. </a:t>
            </a:r>
            <a:endParaRPr lang="pl-PL" sz="3200" b="0" i="0" dirty="0">
              <a:effectLst/>
              <a:latin typeface="Montserrat" panose="00000500000000000000" pitchFamily="2" charset="-18"/>
            </a:endParaRPr>
          </a:p>
          <a:p>
            <a:endParaRPr lang="sk-SK" sz="3200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CE96F06-BFAF-495B-BE63-C9900D81C27F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18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06271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1200" b="0" i="0" dirty="0">
                <a:effectLst/>
                <a:latin typeface="Montserrat" panose="00000500000000000000" pitchFamily="2" charset="0"/>
              </a:rPr>
              <a:t>Kompaktné filtračné jednotky</a:t>
            </a:r>
            <a:endParaRPr lang="pl-PL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 err="1">
                <a:effectLst/>
                <a:latin typeface="Montserrat" panose="00000500000000000000" pitchFamily="2" charset="-18"/>
              </a:rPr>
              <a:t>Kazetové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filtre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CPC a CPV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zvládajú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čistenie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pre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menšie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objemy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s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minimálnou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prašnosťou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vhodné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pre 1 000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až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8 000 m³/h.</a:t>
            </a:r>
            <a:r>
              <a:rPr lang="sk-SK" sz="1200" b="0" i="0" dirty="0">
                <a:effectLst/>
                <a:latin typeface="Montserrat" panose="00000500000000000000" pitchFamily="2" charset="-18"/>
              </a:rPr>
              <a:t> Tieto kompaktné filtre sú efektívnejšie a vyžadujú menej miesta ako tradičné systémy. Ponúkajú rýchlu a jednoduchú výmenu patróny, sú až o 70 % menšie a poskytujú vysokú účinnosť filtrácie. Ideálny pre rôzne aplikácie, najmä tam, kde je obmedzený priestor, model CPV je takmer o 70 % menší ako bežné filtre.</a:t>
            </a:r>
            <a:endParaRPr lang="pl-PL" sz="1200" b="0" i="0" dirty="0">
              <a:effectLst/>
              <a:latin typeface="Montserrat" panose="00000500000000000000" pitchFamily="2" charset="0"/>
            </a:endParaRP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E473160-B7C0-4BE3-97AB-115CE4C07382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19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68275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 záver malé grafické znázornenie, že sa produkty </a:t>
            </a:r>
            <a:r>
              <a:rPr lang="sk-SK" dirty="0" err="1"/>
              <a:t>Kongskilde</a:t>
            </a:r>
            <a:r>
              <a:rPr lang="sk-SK" dirty="0"/>
              <a:t> môžu uplatniť v celom recyklačnom procese. 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74D976A-4BAE-446F-9A7C-262CB4B6D845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20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465217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 tých, ktorý máte záujem o viac informácií, môžete sa obracať samozrejme na nás, spoločnosť Caspro, </a:t>
            </a:r>
          </a:p>
          <a:p>
            <a:r>
              <a:rPr lang="sk-SK" dirty="0"/>
              <a:t>alebo si pozrieť ponuku spoločnosti </a:t>
            </a:r>
            <a:r>
              <a:rPr lang="sk-SK" dirty="0" err="1"/>
              <a:t>Kongskilde</a:t>
            </a:r>
            <a:r>
              <a:rPr lang="sk-SK" dirty="0"/>
              <a:t> priamo na jej webovej stránke.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5F9A41A-ED31-45B1-ABB9-81987150DDE1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21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87657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Tu sú ešte naše webové stránky, kde viete prípadne nájsť všetky naše kontakty.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7A6DA39-EE12-4D9A-A586-0814E2DAB832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22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84403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Predpokladám, že s produktami spoločnosti </a:t>
            </a:r>
            <a:r>
              <a:rPr lang="sk-SK" dirty="0" err="1"/>
              <a:t>Kongskilde</a:t>
            </a:r>
            <a:r>
              <a:rPr lang="sk-SK" dirty="0"/>
              <a:t> sa </a:t>
            </a:r>
            <a:r>
              <a:rPr lang="sk-SK" dirty="0" err="1"/>
              <a:t>mhohí</a:t>
            </a:r>
            <a:r>
              <a:rPr lang="sk-SK" dirty="0"/>
              <a:t> z vás už stretli a jej logo vám nie je neznáme. Množstvo renomovaných výrobcov integruje ich tiché, výkonné a spoľahlivé ventilátory (</a:t>
            </a:r>
            <a:r>
              <a:rPr lang="sk-SK" dirty="0" err="1"/>
              <a:t>Multiair</a:t>
            </a:r>
            <a:r>
              <a:rPr lang="sk-SK" dirty="0"/>
              <a:t>) do svojich výrobných liniek.</a:t>
            </a:r>
          </a:p>
          <a:p>
            <a:r>
              <a:rPr lang="sk-SK" dirty="0"/>
              <a:t>Založená v roku 1949, spočiatku vyrábala komponenty a zariadenia pre </a:t>
            </a:r>
            <a:r>
              <a:rPr lang="sk-SK" dirty="0" err="1"/>
              <a:t>poľnohospodársto</a:t>
            </a:r>
            <a:r>
              <a:rPr lang="sk-SK" dirty="0"/>
              <a:t>. Postupne expandovala aj do ďalších sektorov, okrem iného aj do sektora spracovania plastov. Veď mnohý používajú termín pre granulát „zrno“ alebo „</a:t>
            </a:r>
            <a:r>
              <a:rPr lang="sk-SK" dirty="0" err="1"/>
              <a:t>zrní</a:t>
            </a:r>
            <a:r>
              <a:rPr lang="sk-SK" dirty="0"/>
              <a:t>“ však...</a:t>
            </a:r>
          </a:p>
          <a:p>
            <a:r>
              <a:rPr lang="sk-SK" dirty="0"/>
              <a:t>Ďalej mi centrála zaradila do prezentácie propagačný film. Možno preto, že táto konferencia prebieha v Zlíne, ktorý je okrem iného známy aj filmovým festivalom.</a:t>
            </a:r>
          </a:p>
          <a:p>
            <a:r>
              <a:rPr lang="sk-SK" dirty="0"/>
              <a:t>Nebojte sa, nebudeme ho púšťať celý, ale pustime si aspoň začiatok pre ukážku.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E250BD1-98CF-4F31-8AED-9CE12167E452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3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62838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600" b="0" i="0" cap="none" baseline="0" dirty="0"/>
              <a:t>Tak to bola krátka ukážka o tom ako sa dvaja páni spojili aby vybudovali firmu, ktorá by svojimi zariadeniami uľahčovala prácu poľnohospodárom. Dnes táto globálna spoločnosť uľahčuje prácu aj pracovníkom v iných odvetviach, napr. aj v </a:t>
            </a:r>
            <a:r>
              <a:rPr lang="sk-SK" sz="1600" b="1" i="0" cap="none" baseline="0" dirty="0"/>
              <a:t>odvetví spracovania plastov</a:t>
            </a:r>
            <a:r>
              <a:rPr lang="sk-SK" sz="1600" b="0" i="0" cap="none" baseline="0" dirty="0"/>
              <a:t>. </a:t>
            </a:r>
          </a:p>
          <a:p>
            <a:r>
              <a:rPr lang="sk-SK" sz="1600" b="1" i="0" cap="all" baseline="0" dirty="0"/>
              <a:t>Chcel som</a:t>
            </a:r>
            <a:r>
              <a:rPr lang="sk-SK" sz="1600" b="1" i="0" cap="none" baseline="0" dirty="0"/>
              <a:t> </a:t>
            </a:r>
            <a:r>
              <a:rPr lang="sk-SK" sz="1600" b="0" i="0" cap="none" baseline="0" dirty="0"/>
              <a:t>na začiatok urobiť prehľad základného sortimentu spoločnosti. </a:t>
            </a:r>
          </a:p>
          <a:p>
            <a:r>
              <a:rPr lang="sk-SK" sz="1600" b="0" i="0" cap="none" baseline="0" dirty="0"/>
              <a:t>Pri tom som narazil na fotografie</a:t>
            </a:r>
            <a:r>
              <a:rPr lang="sk-SK" sz="1600" b="1" i="0" cap="none" baseline="0" dirty="0"/>
              <a:t> zo skúšobného laboratória, </a:t>
            </a:r>
            <a:r>
              <a:rPr lang="sk-SK" sz="1600" b="0" i="0" cap="none" baseline="0" dirty="0"/>
              <a:t>kde má zákazník možnosť nielen vidieť, ale aj otestovať skoro všetko čo spoločnosť </a:t>
            </a:r>
            <a:r>
              <a:rPr lang="sk-SK" sz="1600" b="0" i="0" cap="none" baseline="0" dirty="0" err="1"/>
              <a:t>Kongskilde</a:t>
            </a:r>
            <a:r>
              <a:rPr lang="sk-SK" sz="1600" b="0" i="0" cap="none" baseline="0" dirty="0"/>
              <a:t> vyrába.</a:t>
            </a:r>
          </a:p>
          <a:p>
            <a:r>
              <a:rPr lang="sk-SK" sz="1600" b="1" i="0" cap="none" baseline="0" dirty="0"/>
              <a:t>Sú to najmä základné komponenty pneumatickej dopravy: </a:t>
            </a:r>
            <a:r>
              <a:rPr lang="sk-SK" sz="1600" b="0" i="0" cap="none" baseline="0" dirty="0"/>
              <a:t>potrubie, kolená, trojcestné ventily. Samozrejme ventilátory. Vzadu vidíme otvorený </a:t>
            </a:r>
            <a:r>
              <a:rPr lang="sk-SK" sz="1600" b="1" i="0" cap="none" baseline="0" dirty="0" err="1"/>
              <a:t>multiair</a:t>
            </a:r>
            <a:r>
              <a:rPr lang="sk-SK" sz="1600" b="1" i="0" cap="none" baseline="0" dirty="0"/>
              <a:t>, ktorý je unikátny svojou extrémne tichou prevádzkou, </a:t>
            </a:r>
            <a:r>
              <a:rPr lang="sk-SK" sz="1600" b="0" i="0" cap="none" baseline="0" dirty="0"/>
              <a:t>ale mnohí sa určite stretli aj s klasickým typom</a:t>
            </a:r>
            <a:r>
              <a:rPr lang="sk-SK" sz="1600" b="1" i="0" cap="none" baseline="0" dirty="0"/>
              <a:t> TRL. </a:t>
            </a:r>
            <a:r>
              <a:rPr lang="sk-SK" sz="1600" b="0" i="0" cap="none" baseline="0" dirty="0"/>
              <a:t>Tento stále pripomína ventilátor, ktorý bol pri vzniku spoločnosti</a:t>
            </a:r>
            <a:r>
              <a:rPr lang="sk-SK" sz="1600" b="1" i="0" cap="none" baseline="0" dirty="0"/>
              <a:t> a videli sme ho vo videu.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57D8C96-0702-4B06-A2C5-1627DBB12079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4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77460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700" b="0" cap="none" baseline="0" dirty="0"/>
              <a:t>Na tejto rozšírenej snímke máme možnosť vidieť injektorové systémy pre odsávanie procesných </a:t>
            </a:r>
            <a:r>
              <a:rPr lang="sk-SK" sz="3700" b="0" cap="none" baseline="0" dirty="0" err="1"/>
              <a:t>orezov</a:t>
            </a:r>
            <a:r>
              <a:rPr lang="sk-SK" sz="3700" b="0" cap="none" baseline="0" dirty="0"/>
              <a:t>, ale aj dopravu hotových produktov. </a:t>
            </a:r>
          </a:p>
          <a:p>
            <a:r>
              <a:rPr lang="sk-SK" sz="3700" b="0" cap="none" baseline="0" dirty="0"/>
              <a:t>Rôzne cyklóny, ale v pozadí aj systémy na odprášenie a separáciu, o ktorých si za chvíľu povieme viac. </a:t>
            </a:r>
          </a:p>
          <a:p>
            <a:r>
              <a:rPr lang="sk-SK" sz="3700" b="0" cap="none" baseline="0" dirty="0"/>
              <a:t>Dôležitá informácia pre prípadných záujemcov. </a:t>
            </a:r>
          </a:p>
          <a:p>
            <a:r>
              <a:rPr lang="sk-SK" sz="3700" b="0" cap="none" baseline="0" dirty="0"/>
              <a:t>Spoločnosť nielen prináša kalkuláciu a návrh riešenia, ale ponúka aj testovanie v testovacom laboratóriu pred prípravou riešenia zadania a následnej ponuky.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AD9663D-55CA-4E6E-9729-ECBACBBD0C1F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5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56760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400" cap="all" baseline="0" dirty="0"/>
              <a:t>Poďme si ukázať aké riešenia spoločnosť </a:t>
            </a:r>
            <a:r>
              <a:rPr lang="sk-SK" sz="2400" cap="all" baseline="0" dirty="0" err="1"/>
              <a:t>Kongskilde</a:t>
            </a:r>
            <a:r>
              <a:rPr lang="sk-SK" sz="2400" cap="all" baseline="0" dirty="0"/>
              <a:t> ponúka v súvislosti s Recykláciou.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65F906-70E8-44BC-90B1-4A78D21C967F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6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12309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0" i="0" dirty="0">
                <a:effectLst/>
                <a:latin typeface="Montserrat" panose="00000500000000000000" pitchFamily="2" charset="0"/>
              </a:rPr>
              <a:t>Súčasťou väčšiny recyklačných systémou je doprava materilálu v rámci technológie. </a:t>
            </a:r>
          </a:p>
          <a:p>
            <a:r>
              <a:rPr lang="pl-PL" sz="1600" b="0" i="0" dirty="0">
                <a:effectLst/>
                <a:latin typeface="Montserrat" panose="00000500000000000000" pitchFamily="2" charset="0"/>
              </a:rPr>
              <a:t>Táto musí často čeliť výzvam s malým priestorom, členitými dopravnými trasami. </a:t>
            </a:r>
          </a:p>
          <a:p>
            <a:r>
              <a:rPr lang="pl-PL" sz="1600" b="0" i="0" dirty="0">
                <a:effectLst/>
                <a:latin typeface="Montserrat" panose="00000500000000000000" pitchFamily="2" charset="0"/>
              </a:rPr>
              <a:t>Ale na druhej strane často s vysokým prepravným výkonom.</a:t>
            </a:r>
          </a:p>
          <a:p>
            <a:r>
              <a:rPr lang="pl-PL" sz="1600" b="0" i="0" dirty="0">
                <a:effectLst/>
                <a:latin typeface="Montserrat" panose="00000500000000000000" pitchFamily="2" charset="0"/>
              </a:rPr>
              <a:t>Kongskilde ponúka niekoľko riešení. Veď ako sme už videli, preprava „zrní” riešila spoločnosť od začiatku.</a:t>
            </a:r>
          </a:p>
          <a:p>
            <a:endParaRPr lang="pl-PL" sz="1600" b="0" i="0" dirty="0">
              <a:effectLst/>
              <a:latin typeface="Montserrat" panose="00000500000000000000" pitchFamily="2" charset="0"/>
            </a:endParaRPr>
          </a:p>
          <a:p>
            <a:r>
              <a:rPr lang="pl-PL" sz="1600" b="0" i="0" dirty="0">
                <a:effectLst/>
                <a:latin typeface="Montserrat" panose="00000500000000000000" pitchFamily="2" charset="0"/>
              </a:rPr>
              <a:t>INJEKTOROVÝ SYSTÉM JE IDEÁLNE VHODNÝ PRE NÍZKOKAPACITNÉ INŠTALÁCIE. </a:t>
            </a:r>
          </a:p>
          <a:p>
            <a:r>
              <a:rPr lang="pl-PL" sz="1600" b="0" i="0" dirty="0">
                <a:effectLst/>
                <a:latin typeface="Montserrat" panose="00000500000000000000" pitchFamily="2" charset="0"/>
              </a:rPr>
              <a:t>INJEKTOR PRIDÁVA MATERIÁL DO POZITÍVNEHO PRÚDU VZDUCHU GENEROVANÉHO DÚCHADLOM (TRL, MULTIAIR). </a:t>
            </a:r>
          </a:p>
          <a:p>
            <a:r>
              <a:rPr lang="pl-PL" sz="1600" b="0" i="0" dirty="0">
                <a:effectLst/>
                <a:latin typeface="Montserrat" panose="00000500000000000000" pitchFamily="2" charset="0"/>
              </a:rPr>
              <a:t>CYKLÓN ODDEĽUJE MATERIÁL OD PRÚDU VZDUCHU V MIESTE VYPÚŠŤANIA</a:t>
            </a:r>
            <a:endParaRPr lang="sk-SK" sz="1600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6C684FA-1C44-4AFC-A61F-C0979DE256E8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7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98809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0" i="0" cap="none" baseline="0" dirty="0">
                <a:effectLst/>
                <a:latin typeface="Montserrat" panose="00000500000000000000" pitchFamily="2" charset="0"/>
              </a:rPr>
              <a:t>Systém rotačných ventilov JE podobný ako predchádzajúci systém, ALE v tomto prípade Rotačný ventil privádza materiál do pozitívneho prúdu vzduchu generovaného dúchadlom.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0" i="0" cap="none" baseline="0" dirty="0">
                <a:effectLst/>
                <a:latin typeface="Montserrat" panose="00000500000000000000" pitchFamily="2" charset="0"/>
              </a:rPr>
              <a:t>Cyklón oddeľuje materiál od prúdu vzduchu v mieste vypúšťania.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0" i="0" cap="none" baseline="0" dirty="0">
                <a:effectLst/>
                <a:latin typeface="Montserrat" panose="00000500000000000000" pitchFamily="2" charset="0"/>
              </a:rPr>
              <a:t>Je vhodný pre vysokokapacitné aj nízkokapacitné inštalácie..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0" i="0" cap="none" baseline="0" dirty="0">
                <a:effectLst/>
                <a:latin typeface="Montserrat" panose="00000500000000000000" pitchFamily="2" charset="0"/>
              </a:rPr>
              <a:t>Tento systém napríklad používame aj vo veľkokapacitných riešeniach pre plnenie síl.</a:t>
            </a:r>
            <a:r>
              <a:rPr lang="pl-PL" sz="2400" b="1" i="0" cap="none" baseline="0" dirty="0">
                <a:effectLst/>
                <a:latin typeface="Montserrat" panose="000005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0" i="0" cap="none" baseline="0" dirty="0">
                <a:effectLst/>
                <a:latin typeface="Montserrat" panose="00000500000000000000" pitchFamily="2" charset="0"/>
              </a:rPr>
              <a:t>Oproti štandardnému (kompresorovému) riešeniu je šetrnejšie k materiálu. Materiál je unášaný veľkým objemom vzduchu a teda nedochádza k vysokému treniu o steny potrubia (eliminácia tvorby Anjelských vlasov).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i="0" cap="none" baseline="0" dirty="0">
                <a:effectLst/>
                <a:latin typeface="Montserrat" panose="00000500000000000000" pitchFamily="2" charset="0"/>
              </a:rPr>
              <a:t>má nižšie investičné náklady. </a:t>
            </a:r>
            <a:endParaRPr lang="da-DK" sz="2400" b="1" cap="none" baseline="0" dirty="0">
              <a:latin typeface="Montserrat" panose="00000500000000000000" pitchFamily="2" charset="0"/>
            </a:endParaRP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15A808-8C1F-4394-A67B-BF961FE8F6A2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8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98102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1200" b="0" i="0" dirty="0">
                <a:effectLst/>
                <a:latin typeface="Montserrat" panose="00000500000000000000" pitchFamily="2" charset="0"/>
              </a:rPr>
              <a:t>Poďme ale k systémom, ktoré riešia separáciu, prípadne odprášenie. Jedná sa o separáciu na báze rôznej 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sypnej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hmotnosti, prípadne rôznej veľkosti.</a:t>
            </a:r>
          </a:p>
          <a:p>
            <a:pPr algn="l"/>
            <a:endParaRPr lang="sk-SK" sz="1200" b="0" i="0" dirty="0">
              <a:effectLst/>
              <a:latin typeface="Montserrat" panose="00000500000000000000" pitchFamily="2" charset="0"/>
            </a:endParaRPr>
          </a:p>
          <a:p>
            <a:pPr algn="l"/>
            <a:r>
              <a:rPr lang="sk-SK" sz="1200" b="0" i="0" dirty="0">
                <a:effectLst/>
                <a:latin typeface="Montserrat" panose="00000500000000000000" pitchFamily="2" charset="0"/>
              </a:rPr>
              <a:t>Priemyselný separátor 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Kongskilde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(KIA) je určený na oddeľovanie ľahkých nečistôt alebo prachu z opätovne spracovaného materiálu alebo granulovaného plastu.</a:t>
            </a:r>
          </a:p>
          <a:p>
            <a:pPr algn="l"/>
            <a:endParaRPr lang="sk-SK" sz="1200" b="0" dirty="0">
              <a:latin typeface="Montserrat" panose="00000500000000000000" pitchFamily="2" charset="0"/>
            </a:endParaRPr>
          </a:p>
          <a:p>
            <a:pPr algn="l"/>
            <a:r>
              <a:rPr lang="sk-SK" sz="1200" b="0" i="0" dirty="0">
                <a:effectLst/>
                <a:latin typeface="Montserrat" panose="00000500000000000000" pitchFamily="2" charset="0"/>
              </a:rPr>
              <a:t>Ako to funguje:</a:t>
            </a:r>
          </a:p>
          <a:p>
            <a:pPr algn="l"/>
            <a:endParaRPr lang="sk-SK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b="0" dirty="0">
                <a:latin typeface="Montserrat" panose="00000500000000000000" pitchFamily="2" charset="0"/>
              </a:rPr>
              <a:t>M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ateriál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padá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nahor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pohybujúci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prúd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generovaný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ventilátorom</a:t>
            </a:r>
            <a:r>
              <a:rPr lang="sk-SK" sz="1200" b="0" dirty="0">
                <a:latin typeface="Montserrat" panose="00000500000000000000" pitchFamily="2" charset="0"/>
              </a:rPr>
              <a:t> -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súčasť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KIA. </a:t>
            </a:r>
            <a:endParaRPr lang="sk-SK" sz="1200" b="0" i="0" dirty="0">
              <a:effectLst/>
              <a:latin typeface="Montserrat" panose="00000500000000000000" pitchFamily="2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sk-SK" sz="1200" b="0" i="0" dirty="0">
                <a:effectLst/>
                <a:latin typeface="Montserrat" panose="00000500000000000000" pitchFamily="2" charset="0"/>
              </a:rPr>
              <a:t>       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Ľahšie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nečistoty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sú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oddelené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prúdom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dúchadlo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dopravované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potrubný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systém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do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cyklónu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alebo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kontajnera</a:t>
            </a:r>
            <a:r>
              <a:rPr lang="sk-SK" sz="1200" b="0" dirty="0">
                <a:latin typeface="Montserrat" panose="00000500000000000000" pitchFamily="2" charset="0"/>
              </a:rPr>
              <a:t>.</a:t>
            </a:r>
          </a:p>
          <a:p>
            <a:pPr algn="l"/>
            <a:endParaRPr lang="sk-SK" sz="1200" b="0" dirty="0"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b="0" dirty="0">
                <a:latin typeface="Montserrat" panose="00000500000000000000" pitchFamily="2" charset="0"/>
              </a:rPr>
              <a:t>P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rep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rac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ovaný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materiál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padá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dno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separátora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b="0" dirty="0">
                <a:latin typeface="Montserrat" panose="00000500000000000000" pitchFamily="2" charset="0"/>
              </a:rPr>
              <a:t>Rotujúci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rozdeľovací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ventilátor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v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spodnej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časti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odsávačky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-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rovnomerné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rozloženie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materiálu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v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prúde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- maximálna efektivita separácie.</a:t>
            </a: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Ak je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materiál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granulovaný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a 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spracovaný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KIA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Aspirator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–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po odstránení ľahších nečistôt -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pripravený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na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okamžité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opätovné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použitie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 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853A569-117B-4A2D-B949-98E6705D4394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9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14429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1200" b="0" dirty="0">
                <a:latin typeface="Montserrat" panose="00000500000000000000" pitchFamily="2" charset="0"/>
              </a:rPr>
              <a:t>Zhrnutie:</a:t>
            </a: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 err="1">
                <a:effectLst/>
                <a:latin typeface="Montserrat" panose="00000500000000000000" pitchFamily="2" charset="0"/>
              </a:rPr>
              <a:t>Schopný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vyčistiť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drvený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aj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granulovaný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plast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 err="1">
                <a:effectLst/>
                <a:latin typeface="Montserrat" panose="00000500000000000000" pitchFamily="2" charset="0"/>
              </a:rPr>
              <a:t>Ideálne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aj v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internej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recyklácii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200" b="0" dirty="0">
                <a:latin typeface="Montserrat" panose="00000500000000000000" pitchFamily="2" charset="0"/>
              </a:rPr>
              <a:t>aj v </a:t>
            </a:r>
            <a:r>
              <a:rPr lang="sk-SK" sz="1200" dirty="0">
                <a:latin typeface="Montserrat" panose="00000500000000000000" pitchFamily="2" charset="0"/>
              </a:rPr>
              <a:t>recyklačných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z</a:t>
            </a:r>
            <a:r>
              <a:rPr lang="sk-SK" sz="1200" i="0" dirty="0" err="1">
                <a:effectLst/>
                <a:latin typeface="Montserrat" panose="00000500000000000000" pitchFamily="2" charset="0"/>
              </a:rPr>
              <a:t>ávodoch</a:t>
            </a:r>
            <a:r>
              <a:rPr lang="sk-SK" sz="1200" i="0" dirty="0">
                <a:effectLst/>
                <a:latin typeface="Montserrat" panose="00000500000000000000" pitchFamily="2" charset="0"/>
              </a:rPr>
              <a:t>.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endParaRPr lang="en-US" sz="120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i="0" dirty="0">
                <a:effectLst/>
                <a:latin typeface="Montserrat" panose="00000500000000000000" pitchFamily="2" charset="0"/>
              </a:rPr>
              <a:t>Automatické plnenie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je možné realizovať pomocou vhodných 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Kongskilde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 zariadení.</a:t>
            </a: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Pre KIA 20 a KIA 60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môže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byť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dodaný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elektromotor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s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premenlivými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effectLst/>
                <a:latin typeface="Montserrat" panose="00000500000000000000" pitchFamily="2" charset="0"/>
              </a:rPr>
              <a:t>otáčkami</a:t>
            </a:r>
            <a:r>
              <a:rPr lang="en-US" sz="12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ako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extra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výbava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na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pohon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obežného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kolesa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rozdeľovača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.</a:t>
            </a:r>
            <a:r>
              <a:rPr lang="sk-SK" sz="1200" i="0" dirty="0">
                <a:effectLst/>
                <a:latin typeface="Montserrat" panose="00000500000000000000" pitchFamily="2" charset="0"/>
              </a:rPr>
              <a:t> </a:t>
            </a:r>
            <a:endParaRPr lang="pl-PL" sz="1200" b="0" dirty="0">
              <a:solidFill>
                <a:srgbClr val="3F3F3F"/>
              </a:solidFill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200" b="0" i="0" dirty="0">
              <a:solidFill>
                <a:srgbClr val="3F3F3F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1200" b="0" i="0" dirty="0" err="1">
                <a:effectLst/>
                <a:latin typeface="Montserrat" panose="00000500000000000000" pitchFamily="2" charset="0"/>
              </a:rPr>
              <a:t>Voliteľná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výbava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-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antistatický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krúžok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ovládanie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motora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frekvenčn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ým</a:t>
            </a:r>
            <a:r>
              <a:rPr lang="en-US" sz="12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0"/>
              </a:rPr>
              <a:t>menič</a:t>
            </a:r>
            <a:r>
              <a:rPr lang="sk-SK" sz="1200" b="0" i="0" dirty="0" err="1">
                <a:effectLst/>
                <a:latin typeface="Montserrat" panose="00000500000000000000" pitchFamily="2" charset="0"/>
              </a:rPr>
              <a:t>om</a:t>
            </a:r>
            <a:r>
              <a:rPr lang="sk-SK" sz="1200" b="0" i="0" dirty="0">
                <a:effectLst/>
                <a:latin typeface="Montserrat" panose="00000500000000000000" pitchFamily="2" charset="0"/>
              </a:rPr>
              <a:t>. </a:t>
            </a:r>
            <a:endParaRPr lang="en-US" sz="1200" b="0" i="0" dirty="0">
              <a:effectLst/>
              <a:latin typeface="Montserrat" panose="00000500000000000000" pitchFamily="2" charset="0"/>
            </a:endParaRP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2909762-D140-43C2-9BB1-FF6A09914401}" type="datetime1">
              <a:rPr lang="da-DK" smtClean="0"/>
              <a:t>24-04-2024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C73A-BE73-4E13-AC49-80D0D1768AC0}" type="slidenum">
              <a:rPr lang="en-US" altLang="da-DK" smtClean="0"/>
              <a:pPr>
                <a:defRPr/>
              </a:pPr>
              <a:t>10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28167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0278" y="1196752"/>
            <a:ext cx="8482450" cy="136815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2000" b="1">
                <a:solidFill>
                  <a:schemeClr val="tx1"/>
                </a:solidFill>
              </a:defRPr>
            </a:lvl3pPr>
            <a:lvl4pPr>
              <a:defRPr sz="2000" b="1">
                <a:solidFill>
                  <a:schemeClr val="tx1"/>
                </a:solidFill>
              </a:defRPr>
            </a:lvl4pPr>
            <a:lvl5pPr>
              <a:defRPr sz="2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Front page &amp; Title of </a:t>
            </a:r>
            <a:r>
              <a:rPr lang="da-DK" dirty="0" err="1"/>
              <a:t>presentation</a:t>
            </a:r>
            <a:endParaRPr lang="da-DK" dirty="0"/>
          </a:p>
          <a:p>
            <a:pPr lvl="0"/>
            <a:r>
              <a:rPr lang="da-DK" dirty="0"/>
              <a:t>- </a:t>
            </a:r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0278" y="2996952"/>
            <a:ext cx="8482450" cy="1368152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2000" b="1">
                <a:solidFill>
                  <a:schemeClr val="tx1"/>
                </a:solidFill>
              </a:defRPr>
            </a:lvl3pPr>
            <a:lvl4pPr>
              <a:defRPr sz="2000" b="1">
                <a:solidFill>
                  <a:schemeClr val="tx1"/>
                </a:solidFill>
              </a:defRPr>
            </a:lvl4pPr>
            <a:lvl5pPr>
              <a:defRPr sz="2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err="1"/>
              <a:t>Subtitle</a:t>
            </a:r>
            <a:endParaRPr lang="da-DK" dirty="0"/>
          </a:p>
          <a:p>
            <a:pPr lvl="0"/>
            <a:r>
              <a:rPr lang="da-DK" dirty="0"/>
              <a:t>- </a:t>
            </a:r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056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216857"/>
            <a:ext cx="8748712" cy="3643338"/>
          </a:xfrm>
          <a:prstGeom prst="rect">
            <a:avLst/>
          </a:prstGeom>
        </p:spPr>
        <p:txBody>
          <a:bodyPr/>
          <a:lstStyle>
            <a:lvl1pPr defTabSz="717550">
              <a:defRPr sz="1400" baseline="0">
                <a:solidFill>
                  <a:schemeClr val="tx1"/>
                </a:solidFill>
              </a:defRPr>
            </a:lvl1pPr>
            <a:lvl2pPr marL="358775" indent="-179388" defTabSz="717550">
              <a:tabLst>
                <a:tab pos="358775" algn="l"/>
                <a:tab pos="717550" algn="l"/>
              </a:tabLst>
              <a:defRPr sz="1400">
                <a:solidFill>
                  <a:schemeClr val="tx1"/>
                </a:solidFill>
              </a:defRPr>
            </a:lvl2pPr>
            <a:lvl3pPr marL="717550" indent="-179388" defTabSz="1074738">
              <a:tabLst>
                <a:tab pos="717550" algn="l"/>
                <a:tab pos="1435100" algn="l"/>
              </a:tabLst>
              <a:defRPr sz="1400">
                <a:solidFill>
                  <a:schemeClr val="tx1"/>
                </a:solidFill>
              </a:defRPr>
            </a:lvl3pPr>
            <a:lvl4pPr marL="1076325" indent="-179388" defTabSz="717550">
              <a:tabLst>
                <a:tab pos="1076325" algn="l"/>
              </a:tabLst>
              <a:defRPr sz="1400" baseline="0">
                <a:solidFill>
                  <a:schemeClr val="tx1"/>
                </a:solidFill>
              </a:defRPr>
            </a:lvl4pPr>
            <a:lvl5pPr marL="1435100" indent="-179388" defTabSz="1074738">
              <a:tabLst>
                <a:tab pos="1435100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[</a:t>
            </a:r>
            <a:r>
              <a:rPr lang="da-DK" dirty="0" err="1"/>
              <a:t>Text</a:t>
            </a:r>
            <a:r>
              <a:rPr lang="da-DK" dirty="0"/>
              <a:t>] - </a:t>
            </a:r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069" y="6309320"/>
            <a:ext cx="53942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58585A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A57416-BB57-4E90-921E-B7FB22A3EFE2}" type="slidenum">
              <a:rPr lang="da-DK" altLang="da-DK" smtClean="0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3528" y="188640"/>
            <a:ext cx="6082807" cy="864096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2000" b="1">
                <a:solidFill>
                  <a:schemeClr val="tx1"/>
                </a:solidFill>
              </a:defRPr>
            </a:lvl3pPr>
            <a:lvl4pPr>
              <a:defRPr sz="2000" b="1">
                <a:solidFill>
                  <a:schemeClr val="tx1"/>
                </a:solidFill>
              </a:defRPr>
            </a:lvl4pPr>
            <a:lvl5pPr>
              <a:defRPr sz="2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[</a:t>
            </a:r>
            <a:r>
              <a:rPr lang="da-DK" dirty="0" err="1"/>
              <a:t>Headline</a:t>
            </a:r>
            <a:r>
              <a:rPr lang="da-DK" dirty="0"/>
              <a:t>] - </a:t>
            </a:r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3529" y="6291390"/>
            <a:ext cx="4248472" cy="432048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58585A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2000" b="1">
                <a:solidFill>
                  <a:schemeClr val="tx1"/>
                </a:solidFill>
              </a:defRPr>
            </a:lvl3pPr>
            <a:lvl4pPr>
              <a:defRPr sz="2000" b="1">
                <a:solidFill>
                  <a:schemeClr val="tx1"/>
                </a:solidFill>
              </a:defRPr>
            </a:lvl4pPr>
            <a:lvl5pPr>
              <a:defRPr sz="2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[source] – </a:t>
            </a:r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86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3562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3562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32656"/>
            <a:ext cx="7884318" cy="7395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 err="1"/>
              <a:t>Headline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8759"/>
            <a:ext cx="4629150" cy="43924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7459" y="1268760"/>
            <a:ext cx="2949178" cy="36038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77311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8CEAE0D-5C78-B33C-FF7D-B1B6BB56DF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589284" cy="397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4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612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55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12777"/>
            <a:ext cx="78867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575AE4D-9925-7B4F-9EB0-BAFEB59244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477"/>
            <a:ext cx="9144000" cy="12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pro.s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C79C5-2AD3-01F3-DF9E-64890C2F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/>
              <a:t>PLASTKO 2024</a:t>
            </a:r>
          </a:p>
        </p:txBody>
      </p:sp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F0A4ECFD-FBDC-402D-F9FB-0B40E4BAAA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613" b="42613"/>
          <a:stretch>
            <a:fillRect/>
          </a:stretch>
        </p:blipFill>
        <p:spPr>
          <a:xfrm>
            <a:off x="630238" y="1828800"/>
            <a:ext cx="7886700" cy="2541587"/>
          </a:xfrm>
          <a:prstGeom prst="rect">
            <a:avLst/>
          </a:prstGeom>
        </p:spPr>
      </p:pic>
      <p:pic>
        <p:nvPicPr>
          <p:cNvPr id="7" name="Obrázok 6" descr="Obrázok, na ktorom je písmo, grafika, žltý, logo&#10;&#10;Automaticky generovaný popis">
            <a:extLst>
              <a:ext uri="{FF2B5EF4-FFF2-40B4-BE49-F238E27FC236}">
                <a16:creationId xmlns:a16="http://schemas.microsoft.com/office/drawing/2014/main" id="{E79DB48E-7CC3-FA01-E920-3F3900CCD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9" y="2286000"/>
            <a:ext cx="4211102" cy="13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KIA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6950" y="1371600"/>
            <a:ext cx="62886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0" dirty="0">
                <a:latin typeface="Montserrat" panose="00000500000000000000" pitchFamily="2" charset="0"/>
              </a:rPr>
              <a:t>Zhrnutie:</a:t>
            </a: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  <a:latin typeface="Montserrat" panose="00000500000000000000" pitchFamily="2" charset="0"/>
              </a:rPr>
              <a:t>Schopný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vyčistiť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drvený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aj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granulovaný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plast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  <a:latin typeface="Montserrat" panose="00000500000000000000" pitchFamily="2" charset="0"/>
              </a:rPr>
              <a:t>Ideálne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aj v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internej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recyklácii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dirty="0">
                <a:latin typeface="Montserrat" panose="00000500000000000000" pitchFamily="2" charset="0"/>
              </a:rPr>
              <a:t>aj v </a:t>
            </a:r>
            <a:r>
              <a:rPr lang="sk-SK" sz="1400" dirty="0">
                <a:latin typeface="Montserrat" panose="00000500000000000000" pitchFamily="2" charset="0"/>
              </a:rPr>
              <a:t>recyklačných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z</a:t>
            </a:r>
            <a:r>
              <a:rPr lang="sk-SK" sz="1400" i="0" dirty="0" err="1">
                <a:effectLst/>
                <a:latin typeface="Montserrat" panose="00000500000000000000" pitchFamily="2" charset="0"/>
              </a:rPr>
              <a:t>ávodoch</a:t>
            </a:r>
            <a:r>
              <a:rPr lang="sk-SK" sz="1400" i="0" dirty="0">
                <a:effectLst/>
                <a:latin typeface="Montserrat" panose="00000500000000000000" pitchFamily="2" charset="0"/>
              </a:rPr>
              <a:t>.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endParaRPr lang="en-US" sz="140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i="0" dirty="0">
                <a:effectLst/>
                <a:latin typeface="Montserrat" panose="00000500000000000000" pitchFamily="2" charset="0"/>
              </a:rPr>
              <a:t>Automatické plnenie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je možné realizovať pomocou vhodných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Kongskilde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zariadení.</a:t>
            </a: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Montserrat" panose="00000500000000000000" pitchFamily="2" charset="0"/>
              </a:rPr>
              <a:t>Pre KIA 20 a KIA 60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môže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byť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dodaný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elektromotor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s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premenlivými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otáčkami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ako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extra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výbava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na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pohon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obežného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kolesa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rozdeľovača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</a:t>
            </a:r>
            <a:r>
              <a:rPr lang="sk-SK" sz="1400" i="0" dirty="0">
                <a:effectLst/>
                <a:latin typeface="Montserrat" panose="00000500000000000000" pitchFamily="2" charset="0"/>
              </a:rPr>
              <a:t> </a:t>
            </a:r>
            <a:endParaRPr lang="pl-PL" sz="1400" b="0" dirty="0">
              <a:solidFill>
                <a:srgbClr val="3F3F3F"/>
              </a:solidFill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b="0" i="0" dirty="0">
              <a:solidFill>
                <a:srgbClr val="3F3F3F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1400" b="0" i="0" dirty="0" err="1">
                <a:effectLst/>
                <a:latin typeface="Montserrat" panose="00000500000000000000" pitchFamily="2" charset="0"/>
              </a:rPr>
              <a:t>Voliteľná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výbava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-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antistatický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krúžok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ovládanie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motora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frekvenčn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ým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menič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om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. </a:t>
            </a:r>
            <a:endParaRPr lang="en-US" sz="1400" b="0" i="0" dirty="0">
              <a:effectLst/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1A14C-AE66-C67A-6F9A-96818BE32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60" y="3962400"/>
            <a:ext cx="5915064" cy="1797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288C6-B20B-F2D7-82B9-28BE4C404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371600"/>
            <a:ext cx="23336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34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sk-SK" dirty="0">
                <a:solidFill>
                  <a:srgbClr val="002060"/>
                </a:solidFill>
              </a:rPr>
              <a:t>Test - Čistenie PET drviny pomocou KIA</a:t>
            </a:r>
            <a:endParaRPr lang="da-D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4747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AirWash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6950" y="1371600"/>
            <a:ext cx="59076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0" i="0" dirty="0">
                <a:effectLst/>
                <a:latin typeface="Montserrat" panose="00000500000000000000" pitchFamily="2" charset="0"/>
              </a:rPr>
              <a:t>Na čistenie /odprášenie plastovej drviny, ktorá sa má opätovne použiť vo výrobe. </a:t>
            </a:r>
          </a:p>
          <a:p>
            <a:pPr algn="l"/>
            <a:endParaRPr lang="sk-SK" sz="1400" b="0" i="0" dirty="0">
              <a:effectLst/>
              <a:latin typeface="Montserrat" panose="00000500000000000000" pitchFamily="2" charset="0"/>
            </a:endParaRPr>
          </a:p>
          <a:p>
            <a:pPr algn="l"/>
            <a:r>
              <a:rPr lang="sk-SK" sz="1400" b="0" dirty="0">
                <a:latin typeface="Montserrat" panose="00000500000000000000" pitchFamily="2" charset="0"/>
              </a:rPr>
              <a:t>Ako to funguje: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i="0" dirty="0">
                <a:effectLst/>
                <a:latin typeface="Montserrat" panose="00000500000000000000" pitchFamily="2" charset="0"/>
              </a:rPr>
              <a:t>Dvojstupňové čistenie: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Systém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AirWash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má dvojstupňovú metódu čistenia plastových materiálov.</a:t>
            </a:r>
            <a:r>
              <a:rPr lang="sk-SK" sz="1400" b="0" dirty="0">
                <a:latin typeface="Montserrat" panose="00000500000000000000" pitchFamily="2" charset="0"/>
              </a:rPr>
              <a:t>                                       Po prvé, cyklón používa silný rotujúci prúd na odstránenie menších častíc.</a:t>
            </a:r>
            <a:r>
              <a:rPr lang="sk-SK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dirty="0">
                <a:latin typeface="Montserrat" panose="00000500000000000000" pitchFamily="2" charset="0"/>
              </a:rPr>
              <a:t>                                                                     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Potom materiály prechádzajú sekciou, kde sa ďalej čistia padaním cez špeciálne štrbiny, ktoré vyťahujú prach.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i="0" dirty="0">
                <a:effectLst/>
                <a:latin typeface="Montserrat" panose="00000500000000000000" pitchFamily="2" charset="0"/>
              </a:rPr>
              <a:t>Účinnosť recyklácie: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Vyčistené materiály sú vhodné na priame opätovné zavedenie do výrobných liniek, s presnými ovládacími prvkami nastavenia ideálnymi pre jednotnú vnútropodnikovú recykláciu, čím sa zvyšuje kvalita a konzistencia recyklovaných materiálov.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i="0" dirty="0">
                <a:effectLst/>
                <a:latin typeface="Montserrat" panose="00000500000000000000" pitchFamily="2" charset="0"/>
              </a:rPr>
              <a:t>Funguje s mnohými materiálmi: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AirWash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je navrhnutý pre rôzne typy plastov, ako je PP a PET. Je skonštruovaný tak, aby bol kompaktný s jednoduchým nastavením separačnej efektivity.                                                                                          Môžete ho vložiť do existujúcich výrobných procesov.                                                                                       V prípade potreby pridať ďalšie diely, napr. pre materiály citlivé na statickú elektrinu.  </a:t>
            </a:r>
          </a:p>
        </p:txBody>
      </p:sp>
      <p:pic>
        <p:nvPicPr>
          <p:cNvPr id="3" name="Picture 2" descr="AirWash">
            <a:extLst>
              <a:ext uri="{FF2B5EF4-FFF2-40B4-BE49-F238E27FC236}">
                <a16:creationId xmlns:a16="http://schemas.microsoft.com/office/drawing/2014/main" id="{58D1495D-85F9-1CAD-8273-3DCF7D1B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89" y="990600"/>
            <a:ext cx="2470761" cy="53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3991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5547BBB-B414-A41A-2407-712F5D5E93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k-SK" dirty="0" err="1"/>
              <a:t>AirWash</a:t>
            </a:r>
            <a:r>
              <a:rPr lang="sk-SK" dirty="0"/>
              <a:t> princíp - video</a:t>
            </a:r>
          </a:p>
        </p:txBody>
      </p:sp>
    </p:spTree>
    <p:extLst>
      <p:ext uri="{BB962C8B-B14F-4D97-AF65-F5344CB8AC3E}">
        <p14:creationId xmlns:p14="http://schemas.microsoft.com/office/powerpoint/2010/main" val="42428542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AirWash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6950" y="1371600"/>
            <a:ext cx="8310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effectLst/>
                <a:latin typeface="Montserrat" panose="00000500000000000000" pitchFamily="2" charset="0"/>
              </a:rPr>
              <a:t>Na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čistenie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/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odprášenie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plastovej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drviny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ktorá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má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opätovne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použiť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výrob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e.</a:t>
            </a:r>
            <a:endParaRPr lang="pl-PL" sz="1400" b="0" i="0" dirty="0">
              <a:effectLst/>
              <a:latin typeface="Montserrat" panose="00000500000000000000" pitchFamily="2" charset="0"/>
            </a:endParaRPr>
          </a:p>
          <a:p>
            <a:pPr algn="l"/>
            <a:endParaRPr lang="pl-PL" sz="1400" b="0" dirty="0">
              <a:latin typeface="Montserrat" panose="00000500000000000000" pitchFamily="2" charset="0"/>
            </a:endParaRPr>
          </a:p>
          <a:p>
            <a:pPr algn="l"/>
            <a:r>
              <a:rPr lang="pl-PL" sz="1400" b="0" dirty="0">
                <a:latin typeface="Montserrat" panose="00000500000000000000" pitchFamily="2" charset="0"/>
              </a:rPr>
              <a:t>Kľúčové fakty a opcie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 err="1">
                <a:effectLst/>
                <a:latin typeface="Montserrat" panose="00000500000000000000" pitchFamily="2" charset="0"/>
              </a:rPr>
              <a:t>Modulárne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komponenty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pre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jednoduchú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flexibilnú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inštaláciu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v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existujúcom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výrobnom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zariadení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</a:t>
            </a:r>
            <a:r>
              <a:rPr lang="sk-SK" sz="1400" i="0" dirty="0">
                <a:effectLst/>
                <a:latin typeface="Montserrat" panose="00000500000000000000" pitchFamily="2" charset="0"/>
              </a:rPr>
              <a:t> </a:t>
            </a: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b="0" dirty="0">
                <a:latin typeface="Montserrat" panose="00000500000000000000" pitchFamily="2" charset="0"/>
              </a:rPr>
              <a:t>Mo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ž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nosť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vybav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iť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otočným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i="0" dirty="0">
                <a:effectLst/>
                <a:latin typeface="Montserrat" panose="00000500000000000000" pitchFamily="2" charset="0"/>
              </a:rPr>
              <a:t>krytom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pre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dúchadlo</a:t>
            </a:r>
            <a:r>
              <a:rPr lang="sk-SK" sz="1400" b="0" dirty="0">
                <a:latin typeface="Montserrat" panose="00000500000000000000" pitchFamily="2" charset="0"/>
              </a:rPr>
              <a:t> -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umožňuje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jednoduchú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kontrolu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čistenie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údržbu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Montserrat" panose="00000500000000000000" pitchFamily="2" charset="0"/>
              </a:rPr>
              <a:t>Pre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manipuláciu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so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statickými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materiálmi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možnosť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pridať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antistatický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eliminátor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Montserrat" panose="00000500000000000000" pitchFamily="2" charset="0"/>
              </a:rPr>
              <a:t>Filter bag manifold 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so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zbernými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sudmi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alebo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na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nepretržitú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prevádzku</a:t>
            </a:r>
            <a:r>
              <a:rPr lang="sk-SK" sz="1400" dirty="0">
                <a:latin typeface="Montserrat" panose="00000500000000000000" pitchFamily="2" charset="0"/>
              </a:rPr>
              <a:t>.</a:t>
            </a: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dirty="0">
                <a:latin typeface="Montserrat" panose="00000500000000000000" pitchFamily="2" charset="0"/>
              </a:rPr>
              <a:t>Ako opcia 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nezávislý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prachový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cyklón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sv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kombinácii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s rotačným ventilom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môže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byť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inštalovaný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aj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s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filtračn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ým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systémom</a:t>
            </a:r>
            <a:r>
              <a:rPr lang="sk-SK" sz="1400" b="0" dirty="0">
                <a:latin typeface="Montserrat" panose="00000500000000000000" pitchFamily="2" charset="0"/>
              </a:rPr>
              <a:t>, antistatický kruh, regulácia frekvenčným meničom.</a:t>
            </a:r>
            <a:endParaRPr lang="en-US" sz="1400" b="0" i="0" dirty="0">
              <a:effectLst/>
              <a:latin typeface="Montserra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0A2A3-3FB6-07C0-4571-3BBEAE77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0" y="4343400"/>
            <a:ext cx="82391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642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náčrt, diagram, technický výkres, kresba&#10;&#10;Automaticky generovaný popis">
            <a:extLst>
              <a:ext uri="{FF2B5EF4-FFF2-40B4-BE49-F238E27FC236}">
                <a16:creationId xmlns:a16="http://schemas.microsoft.com/office/drawing/2014/main" id="{D6BAE8A4-581C-2586-09B5-A3CADB46566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78" y="1422975"/>
            <a:ext cx="6252243" cy="4737788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C7D1D55-D6C6-7EC7-B0FD-2B476435594E}"/>
              </a:ext>
            </a:extLst>
          </p:cNvPr>
          <p:cNvSpPr txBox="1"/>
          <p:nvPr/>
        </p:nvSpPr>
        <p:spPr>
          <a:xfrm>
            <a:off x="609600" y="838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002060"/>
                </a:solidFill>
              </a:rPr>
              <a:t>AirWash System</a:t>
            </a:r>
            <a:r>
              <a:rPr lang="sk-SK" sz="3200" dirty="0">
                <a:solidFill>
                  <a:srgbClr val="002060"/>
                </a:solidFill>
              </a:rPr>
              <a:t> s prídavným cyklónom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8047367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Filt</a:t>
            </a:r>
            <a:r>
              <a:rPr lang="sk-SK" dirty="0">
                <a:solidFill>
                  <a:srgbClr val="002060"/>
                </a:solidFill>
              </a:rPr>
              <a:t>re a odprašovanie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6950" y="1371600"/>
            <a:ext cx="8241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b="0" i="0" dirty="0">
                <a:effectLst/>
                <a:latin typeface="Montserrat" panose="00000500000000000000" pitchFamily="2" charset="0"/>
              </a:rPr>
              <a:t>Stojanové filtre::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Montserrat" panose="00000500000000000000" pitchFamily="2" charset="0"/>
              </a:rPr>
              <a:t>Modul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árny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MD filter -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Modulárny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MD filter -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určený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pre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malé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objemy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prašného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MD filter je vreckový filter, ktorý možno použiť tam, kde ide o stredný objem vzduchu s vysokou prašnosťou. Filtračným prvkom je štandardné bavlnené alebo polyesterové vrecko s hustotou tkaniny 400 g/m2 (dostupné v antistatickej verzii).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Čistenie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vytriasacím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mechanizmom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</a:t>
            </a:r>
            <a:endParaRPr lang="pl-PL" sz="1400" b="0" i="0" dirty="0">
              <a:effectLst/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9EE3E-A028-F8D0-BA89-005D02C08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05068"/>
            <a:ext cx="5305425" cy="39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512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Filt</a:t>
            </a:r>
            <a:r>
              <a:rPr lang="sk-SK" dirty="0">
                <a:solidFill>
                  <a:srgbClr val="002060"/>
                </a:solidFill>
              </a:rPr>
              <a:t>re a odprašovanie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4641" y="1406848"/>
            <a:ext cx="43859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0" i="0" dirty="0">
                <a:effectLst/>
                <a:latin typeface="Montserrat" panose="00000500000000000000" pitchFamily="2" charset="0"/>
              </a:rPr>
              <a:t>Stojanové filtre: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i="0" dirty="0">
                <a:effectLst/>
                <a:latin typeface="Montserrat" panose="00000500000000000000" pitchFamily="2" charset="0"/>
              </a:rPr>
              <a:t>ZF filter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- určený pre malé množstvá nízkej prašnosti. Séria filtrov ZF je ideálna na filtrovanie nízko-objemového a stredne prašného vzduchu.</a:t>
            </a:r>
            <a:r>
              <a:rPr lang="sk-SK" sz="1400" b="0" dirty="0">
                <a:latin typeface="Montserrat" panose="00000500000000000000" pitchFamily="2" charset="0"/>
              </a:rPr>
              <a:t> Veľkou výhodou týchto filtrov je ich kompaktná veľkosť a jednoduchosť použitia.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V porovnaní s často používanými závesnými rukávmi majú tieto filtre stále rovnakú filtračnú plochu, pretože prach sa nezadržiava vo vrecku, ale v bubne. Čistenie ručne ručné alebo stierkou.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2D9B5-089C-1F16-8685-97C498FFD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90600"/>
            <a:ext cx="405223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62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Filt</a:t>
            </a:r>
            <a:r>
              <a:rPr lang="sk-SK" dirty="0">
                <a:solidFill>
                  <a:srgbClr val="002060"/>
                </a:solidFill>
              </a:rPr>
              <a:t>re a odprašovanie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4641" y="1406848"/>
            <a:ext cx="83124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0" i="0" dirty="0">
                <a:effectLst/>
                <a:latin typeface="Montserrat" panose="00000500000000000000" pitchFamily="2" charset="0"/>
              </a:rPr>
              <a:t>Komplexné inštalácie</a:t>
            </a:r>
            <a:endParaRPr lang="pl-PL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Montserrat" panose="00000500000000000000" pitchFamily="2" charset="-18"/>
              </a:rPr>
              <a:t>NFKZ3000 je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systém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filtrácie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navrhnutý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na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spracovanie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veľmi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znečisteného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vo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veľkých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množstvách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až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do 300 000 m³/h. Je to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modulárna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jednotka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vyrobená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z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pozinkovanej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ocele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ktorá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môže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byť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použitá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v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interiéri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alebo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exteriéri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. Je to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modulárna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jednotka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vyrobená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z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pozinkovanej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ocele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ktorá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môže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byť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použitá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v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interiéri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alebo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exteriéri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.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Konštrukcia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obsahuje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teleskopické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nohy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pre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jednoduch</a:t>
            </a:r>
            <a:r>
              <a:rPr lang="sk-SK" sz="1200" b="0" i="0" dirty="0" err="1">
                <a:effectLst/>
                <a:latin typeface="Montserrat" panose="00000500000000000000" pitchFamily="2" charset="-18"/>
              </a:rPr>
              <a:t>šie</a:t>
            </a:r>
            <a:r>
              <a:rPr lang="sk-SK" sz="1200" b="0" i="0" dirty="0">
                <a:effectLst/>
                <a:latin typeface="Montserrat" panose="00000500000000000000" pitchFamily="2" charset="-18"/>
              </a:rPr>
              <a:t> prispôsobenie priestoru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. Je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vybavený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reverzným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čistením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filtračných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vreciek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prúdom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a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bezpečnostnými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a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údržbárskymi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funkciami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ako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je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certifikácia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ATEX, </a:t>
            </a:r>
            <a:r>
              <a:rPr lang="sk-SK" sz="1200" b="0" i="0" dirty="0" err="1">
                <a:effectLst/>
                <a:latin typeface="Montserrat" panose="00000500000000000000" pitchFamily="2" charset="-18"/>
              </a:rPr>
              <a:t>explózne</a:t>
            </a:r>
            <a:r>
              <a:rPr lang="sk-SK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membrány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servisné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plošiny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rebríky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a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protipožiarna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200" b="0" i="0" dirty="0" err="1">
                <a:effectLst/>
                <a:latin typeface="Montserrat" panose="00000500000000000000" pitchFamily="2" charset="-18"/>
              </a:rPr>
              <a:t>stúpačka</a:t>
            </a:r>
            <a:r>
              <a:rPr lang="en-US" sz="1200" b="0" i="0" dirty="0">
                <a:effectLst/>
                <a:latin typeface="Montserrat" panose="00000500000000000000" pitchFamily="2" charset="-18"/>
              </a:rPr>
              <a:t>. </a:t>
            </a:r>
            <a:endParaRPr lang="pl-PL" sz="1200" b="0" i="0" dirty="0">
              <a:effectLst/>
              <a:latin typeface="Montserrat" panose="00000500000000000000" pitchFamily="2" charset="-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84A9E-F14F-6E1A-93A8-962AE247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24200"/>
            <a:ext cx="5274899" cy="3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763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F</a:t>
            </a:r>
            <a:r>
              <a:rPr lang="sk-SK" dirty="0" err="1">
                <a:solidFill>
                  <a:srgbClr val="002060"/>
                </a:solidFill>
              </a:rPr>
              <a:t>iltre</a:t>
            </a:r>
            <a:r>
              <a:rPr lang="sk-SK" dirty="0">
                <a:solidFill>
                  <a:srgbClr val="002060"/>
                </a:solidFill>
              </a:rPr>
              <a:t> a odprašovanie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4641" y="1406848"/>
            <a:ext cx="8312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0" dirty="0">
                <a:latin typeface="Montserrat" panose="00000500000000000000" pitchFamily="2" charset="0"/>
              </a:rPr>
              <a:t>Kompaktné filtračné jednotky</a:t>
            </a:r>
            <a:endParaRPr lang="pl-PL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  <a:latin typeface="Montserrat" panose="00000500000000000000" pitchFamily="2" charset="-18"/>
              </a:rPr>
              <a:t>Kazetové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filtre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CPC a CPV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zvládajú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čistenie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vzduchu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pre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menšie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objemy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s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minimálnou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prašnosťou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,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vhodné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pre 1 000 </a:t>
            </a:r>
            <a:r>
              <a:rPr lang="en-US" sz="1400" b="0" i="0" dirty="0" err="1">
                <a:effectLst/>
                <a:latin typeface="Montserrat" panose="00000500000000000000" pitchFamily="2" charset="-18"/>
              </a:rPr>
              <a:t>až</a:t>
            </a:r>
            <a:r>
              <a:rPr lang="en-US" sz="1400" b="0" i="0" dirty="0">
                <a:effectLst/>
                <a:latin typeface="Montserrat" panose="00000500000000000000" pitchFamily="2" charset="-18"/>
              </a:rPr>
              <a:t> 8 000 m³/h.</a:t>
            </a:r>
            <a:r>
              <a:rPr lang="sk-SK" sz="1400" b="0" i="0" dirty="0">
                <a:effectLst/>
                <a:latin typeface="Montserrat" panose="00000500000000000000" pitchFamily="2" charset="-18"/>
              </a:rPr>
              <a:t> Tieto kompaktné filtre sú efektívnejšie a vyžadujú menej miesta ako tradičné systémy. Ponúkajú rýchlu a jednoduchú výmenu patróny, sú až o 70 % menšie a poskytujú vysokú účinnosť filtrácie. Ideálny pre rôzne aplikácie, najmä tam, kde je obmedzený priestor, model CPV je takmer o 70 % menší ako bežné filtre.</a:t>
            </a:r>
            <a:endParaRPr lang="pl-PL" sz="1400" b="0" i="0" dirty="0">
              <a:effectLst/>
              <a:latin typeface="Montserra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5AE0F-B280-7C25-34C6-1BDB8239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124200"/>
            <a:ext cx="5014912" cy="35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01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47B56B-4720-4D4A-9481-10B147AD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7000"/>
            <a:ext cx="7886700" cy="68761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Opt</a:t>
            </a:r>
            <a:r>
              <a:rPr lang="sk-SK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imalizace</a:t>
            </a:r>
            <a:r>
              <a:rPr lang="sk-SK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recyklačního</a:t>
            </a:r>
            <a:r>
              <a:rPr lang="sk-SK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procesu </a:t>
            </a:r>
            <a:r>
              <a:rPr lang="sk-SK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technologiemi</a:t>
            </a:r>
            <a:r>
              <a:rPr lang="sk-SK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společnosti</a:t>
            </a:r>
            <a:r>
              <a:rPr lang="sk-SK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Konskilde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Industries technologies </a:t>
            </a:r>
            <a:b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 </a:t>
            </a:r>
            <a:r>
              <a:rPr lang="en-GB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separa</a:t>
            </a:r>
            <a:r>
              <a:rPr lang="sk-SK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</a:t>
            </a:r>
            <a:r>
              <a:rPr lang="sk-SK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sk-SK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pneudoprava</a:t>
            </a:r>
            <a:endParaRPr lang="da-DK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14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 lIns="91440" tIns="45720" rIns="91440" bIns="45720" anchor="t"/>
          <a:lstStyle/>
          <a:p>
            <a:pPr algn="l"/>
            <a:r>
              <a:rPr lang="da-DK" dirty="0" err="1">
                <a:solidFill>
                  <a:srgbClr val="002060"/>
                </a:solidFill>
              </a:rPr>
              <a:t>Circular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economy</a:t>
            </a:r>
            <a:endParaRPr lang="pl-PL" dirty="0" err="1"/>
          </a:p>
        </p:txBody>
      </p:sp>
      <p:pic>
        <p:nvPicPr>
          <p:cNvPr id="3" name="Obraz 2" descr="Obraz zawierający tekst, zrzut ekranu, kreskówka, projekt graficzny&#10;&#10;Opis wygenerowany automatycznie">
            <a:extLst>
              <a:ext uri="{FF2B5EF4-FFF2-40B4-BE49-F238E27FC236}">
                <a16:creationId xmlns:a16="http://schemas.microsoft.com/office/drawing/2014/main" id="{80845EBC-B91E-61B9-C799-E4D059B8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90600"/>
            <a:ext cx="5982538" cy="5600700"/>
          </a:xfrm>
          <a:prstGeom prst="rect">
            <a:avLst/>
          </a:prstGeom>
        </p:spPr>
      </p:pic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962077BF-92B7-9EF4-D054-AD02DFFB4023}"/>
              </a:ext>
            </a:extLst>
          </p:cNvPr>
          <p:cNvSpPr txBox="1">
            <a:spLocks/>
          </p:cNvSpPr>
          <p:nvPr/>
        </p:nvSpPr>
        <p:spPr>
          <a:xfrm>
            <a:off x="407425" y="5867400"/>
            <a:ext cx="8482450" cy="13681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da-DK" kern="0" dirty="0">
                <a:solidFill>
                  <a:srgbClr val="002060"/>
                </a:solidFill>
              </a:rPr>
              <a:t>Find us at your place.</a:t>
            </a:r>
            <a:endParaRPr lang="pl-PL" kern="0" dirty="0" err="1"/>
          </a:p>
        </p:txBody>
      </p:sp>
    </p:spTree>
    <p:extLst>
      <p:ext uri="{BB962C8B-B14F-4D97-AF65-F5344CB8AC3E}">
        <p14:creationId xmlns:p14="http://schemas.microsoft.com/office/powerpoint/2010/main" val="350238160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 descr="Obrázok, na ktorom je text, snímka obrazovky, webová lokalita, webová stránka&#10;&#10;Automaticky generovaný popis">
            <a:extLst>
              <a:ext uri="{FF2B5EF4-FFF2-40B4-BE49-F238E27FC236}">
                <a16:creationId xmlns:a16="http://schemas.microsoft.com/office/drawing/2014/main" id="{C7D37E04-0515-CCAA-1AD2-4E0ABF41B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1" y="1217612"/>
            <a:ext cx="8688000" cy="4573588"/>
          </a:xfr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0EB4171-8AE9-00A2-363A-BF826550B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A57416-BB57-4E90-921E-B7FB22A3EFE2}" type="slidenum">
              <a:rPr lang="da-DK" altLang="da-DK" smtClean="0"/>
              <a:pPr>
                <a:defRPr/>
              </a:pPr>
              <a:t>21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237367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8D9D834-88E9-5E9C-7FD1-31425F355D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3400" y="2667000"/>
            <a:ext cx="8482450" cy="1368152"/>
          </a:xfrm>
        </p:spPr>
        <p:txBody>
          <a:bodyPr/>
          <a:lstStyle/>
          <a:p>
            <a:r>
              <a:rPr lang="sk-SK" sz="4800" dirty="0">
                <a:solidFill>
                  <a:srgbClr val="002060"/>
                </a:solidFill>
              </a:rPr>
              <a:t>Ďakujem</a:t>
            </a:r>
            <a:r>
              <a:rPr lang="sk-SK" sz="6000" dirty="0">
                <a:solidFill>
                  <a:srgbClr val="002060"/>
                </a:solidFill>
              </a:rPr>
              <a:t> </a:t>
            </a:r>
            <a:r>
              <a:rPr lang="sk-SK" sz="4800" dirty="0">
                <a:solidFill>
                  <a:srgbClr val="002060"/>
                </a:solidFill>
              </a:rPr>
              <a:t>za pozornosť!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80FECD8-87DE-1D48-FED4-F1AC32F733C2}"/>
              </a:ext>
            </a:extLst>
          </p:cNvPr>
          <p:cNvSpPr txBox="1"/>
          <p:nvPr/>
        </p:nvSpPr>
        <p:spPr>
          <a:xfrm>
            <a:off x="1143000" y="5257800"/>
            <a:ext cx="719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www.caspro.sk</a:t>
            </a:r>
            <a:r>
              <a:rPr lang="sk-SK" sz="3200" dirty="0">
                <a:solidFill>
                  <a:srgbClr val="002060"/>
                </a:solidFill>
              </a:rPr>
              <a:t> </a:t>
            </a:r>
            <a:r>
              <a:rPr lang="sk-SK" sz="3200" dirty="0"/>
              <a:t>    </a:t>
            </a:r>
            <a:r>
              <a:rPr lang="sk-SK" sz="3200" u="sng" dirty="0">
                <a:solidFill>
                  <a:srgbClr val="002060"/>
                </a:solidFill>
              </a:rPr>
              <a:t>www.caspro-cz.cz</a:t>
            </a:r>
          </a:p>
        </p:txBody>
      </p:sp>
    </p:spTree>
    <p:extLst>
      <p:ext uri="{BB962C8B-B14F-4D97-AF65-F5344CB8AC3E}">
        <p14:creationId xmlns:p14="http://schemas.microsoft.com/office/powerpoint/2010/main" val="13499985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33739" y="838200"/>
            <a:ext cx="8482450" cy="1368152"/>
          </a:xfrm>
        </p:spPr>
        <p:txBody>
          <a:bodyPr/>
          <a:lstStyle/>
          <a:p>
            <a:pPr algn="l"/>
            <a:r>
              <a:rPr lang="sk-SK" dirty="0">
                <a:solidFill>
                  <a:srgbClr val="002060"/>
                </a:solidFill>
              </a:rPr>
              <a:t>O spoločnosti </a:t>
            </a:r>
            <a:r>
              <a:rPr lang="da-DK" dirty="0">
                <a:solidFill>
                  <a:srgbClr val="002060"/>
                </a:solidFill>
              </a:rPr>
              <a:t>Kongskilde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451A2-BB10-3FDC-CBC8-F8E84ED8A7A1}"/>
              </a:ext>
            </a:extLst>
          </p:cNvPr>
          <p:cNvSpPr txBox="1"/>
          <p:nvPr/>
        </p:nvSpPr>
        <p:spPr>
          <a:xfrm>
            <a:off x="433739" y="1421522"/>
            <a:ext cx="82765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b="0" i="0" dirty="0" err="1">
                <a:effectLst/>
                <a:latin typeface="Montserrat" panose="00000500000000000000" pitchFamily="2" charset="0"/>
              </a:rPr>
              <a:t>Kongskilde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Industries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, založená v roku 1949, spočiatku poskytovala riešenia manipulácie s materiálom pre poľnohospodársky sektor. </a:t>
            </a:r>
          </a:p>
          <a:p>
            <a:pPr algn="just"/>
            <a:r>
              <a:rPr lang="sk-SK" sz="1400" b="0" i="0" dirty="0">
                <a:effectLst/>
                <a:latin typeface="Montserrat" panose="00000500000000000000" pitchFamily="2" charset="0"/>
              </a:rPr>
              <a:t>Ako spoločnosť rástla, expandovala do ďalších sektorov vrátane papiera, plastov a obalov.</a:t>
            </a:r>
          </a:p>
          <a:p>
            <a:pPr algn="just"/>
            <a:r>
              <a:rPr lang="sk-SK" sz="1400" b="0" dirty="0">
                <a:latin typeface="Montserrat" panose="00000500000000000000" pitchFamily="2" charset="0"/>
              </a:rPr>
              <a:t>Spoločnosť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Kongskilde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postupne rástla na spoľahlivého globálneho lídra v precízne navrhnutých pneumatických dopravných a manipulačných systémoch.</a:t>
            </a:r>
          </a:p>
          <a:p>
            <a:pPr algn="just"/>
            <a:r>
              <a:rPr lang="sk-SK" sz="1400" b="0" i="0" dirty="0">
                <a:effectLst/>
                <a:latin typeface="Montserrat" panose="00000500000000000000" pitchFamily="2" charset="0"/>
              </a:rPr>
              <a:t>So 75-ročnou históriou inovácií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Kongskilde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pokračuje v prijímaní nových technológií a inovatívnych prístupov, aby slúžil širokému spektru priemyselných odvetví.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FB6AC6-0695-C050-5293-7ED80A3B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00400"/>
            <a:ext cx="5982869" cy="3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94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685800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K</a:t>
            </a:r>
            <a:r>
              <a:rPr lang="sk-SK" dirty="0" err="1">
                <a:solidFill>
                  <a:srgbClr val="002060"/>
                </a:solidFill>
              </a:rPr>
              <a:t>omponenty</a:t>
            </a:r>
            <a:r>
              <a:rPr lang="sk-SK" dirty="0">
                <a:solidFill>
                  <a:srgbClr val="002060"/>
                </a:solidFill>
              </a:rPr>
              <a:t> pneumatickej dopravy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B2AC33D-90E9-CE27-ECBF-01CF794A3E80}"/>
              </a:ext>
            </a:extLst>
          </p:cNvPr>
          <p:cNvSpPr txBox="1"/>
          <p:nvPr/>
        </p:nvSpPr>
        <p:spPr>
          <a:xfrm>
            <a:off x="533400" y="1676400"/>
            <a:ext cx="798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Montserrat" panose="00000500000000000000" pitchFamily="2" charset="-18"/>
              </a:rPr>
              <a:t>Potrubné komponenty</a:t>
            </a:r>
          </a:p>
          <a:p>
            <a:r>
              <a:rPr lang="sk-SK" sz="1400" dirty="0">
                <a:latin typeface="Montserrat" panose="00000500000000000000" pitchFamily="2" charset="-18"/>
              </a:rPr>
              <a:t>                     Ventilátory a rotačné ventily</a:t>
            </a:r>
          </a:p>
          <a:p>
            <a:r>
              <a:rPr lang="sk-SK" sz="1400" dirty="0">
                <a:latin typeface="Montserrat" panose="00000500000000000000" pitchFamily="2" charset="-18"/>
              </a:rPr>
              <a:t>                                                    Cyklóny a Separátory</a:t>
            </a:r>
          </a:p>
          <a:p>
            <a:r>
              <a:rPr lang="sk-SK" sz="1400" b="0" dirty="0">
                <a:latin typeface="Montserrat" panose="00000500000000000000" pitchFamily="2" charset="-18"/>
              </a:rPr>
              <a:t>                                                                                                                   </a:t>
            </a:r>
          </a:p>
        </p:txBody>
      </p:sp>
      <p:pic>
        <p:nvPicPr>
          <p:cNvPr id="3" name="Obrázok 4" descr="Obrázok, na ktorom je oceľ, píšťala, priemysel, továreň&#10;&#10;Automaticky generovaný popis">
            <a:extLst>
              <a:ext uri="{FF2B5EF4-FFF2-40B4-BE49-F238E27FC236}">
                <a16:creationId xmlns:a16="http://schemas.microsoft.com/office/drawing/2014/main" id="{3EECCF25-B466-7338-4983-8946CE885C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1" y="2749379"/>
            <a:ext cx="7786158" cy="37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881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9A8AA8-8E54-B24A-B760-96A4541EF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A57416-BB57-4E90-921E-B7FB22A3EFE2}" type="slidenum">
              <a:rPr lang="da-DK" altLang="da-DK" smtClean="0"/>
              <a:pPr>
                <a:defRPr/>
              </a:pPr>
              <a:t>5</a:t>
            </a:fld>
            <a:endParaRPr lang="da-DK" altLang="da-D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D3C5346-CEED-4513-AA8B-97051766C51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DC33A09-91EE-2494-B286-AFAF001ADF4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548382-C3B6-038E-690B-E47D94A7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3BD089-6696-4AD3-B34C-9F77F33E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1534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19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D1E6449-2E60-4DA9-3AF6-F4BA258CEB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1272" y="2744924"/>
            <a:ext cx="8482450" cy="1368152"/>
          </a:xfrm>
        </p:spPr>
        <p:txBody>
          <a:bodyPr/>
          <a:lstStyle/>
          <a:p>
            <a:r>
              <a:rPr lang="sk-SK" sz="5400" dirty="0">
                <a:solidFill>
                  <a:srgbClr val="002060"/>
                </a:solidFill>
              </a:rPr>
              <a:t>Zostavy a zariadenia pre recyklačné procesy</a:t>
            </a:r>
          </a:p>
          <a:p>
            <a:r>
              <a:rPr lang="sk-SK" sz="5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562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33739" y="838200"/>
            <a:ext cx="8482450" cy="1368152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2060"/>
                </a:solidFill>
              </a:rPr>
              <a:t>Pneumatická doprava s injektorom</a:t>
            </a:r>
          </a:p>
          <a:p>
            <a:pPr algn="l"/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451A2-BB10-3FDC-CBC8-F8E84ED8A7A1}"/>
              </a:ext>
            </a:extLst>
          </p:cNvPr>
          <p:cNvSpPr txBox="1"/>
          <p:nvPr/>
        </p:nvSpPr>
        <p:spPr>
          <a:xfrm>
            <a:off x="433739" y="1421522"/>
            <a:ext cx="8276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0" i="0" dirty="0">
                <a:effectLst/>
                <a:latin typeface="Montserrat" panose="00000500000000000000" pitchFamily="2" charset="0"/>
              </a:rPr>
              <a:t>Injektorový systém je ideálne vhodný pre nízkokapacitné inštalácie. Injektor pridáva materiál do pozitívneho prúdu vzduchu generovaného dúchadlom (TRL, MultiAir). Cyklón oddeľuje materiál od prúdu vzduchu v mieste vypúšťania.</a:t>
            </a:r>
            <a:endParaRPr lang="da-DK" sz="1400" b="0" dirty="0"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73851-0B6F-9C54-1D15-445D51DB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01" y="2667000"/>
            <a:ext cx="86201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47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33739" y="838200"/>
            <a:ext cx="8482450" cy="1368152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2060"/>
                </a:solidFill>
              </a:rPr>
              <a:t>Pneumatická doprava s rotačným ventilom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451A2-BB10-3FDC-CBC8-F8E84ED8A7A1}"/>
              </a:ext>
            </a:extLst>
          </p:cNvPr>
          <p:cNvSpPr txBox="1"/>
          <p:nvPr/>
        </p:nvSpPr>
        <p:spPr>
          <a:xfrm>
            <a:off x="433739" y="1421522"/>
            <a:ext cx="8276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0" i="0" dirty="0">
                <a:effectLst/>
                <a:latin typeface="Montserrat" panose="00000500000000000000" pitchFamily="2" charset="0"/>
              </a:rPr>
              <a:t>Systém rotačných ventilov je vhodný pre vysokokapacitné aj nízkokapacitné inštalácie. Rotačný ventil privádza materiál do pozitívneho prúdu vzduchu generovaného dúchadlom MultiAir. Cyklón oddeľuje materiál od prúdu vzduchu v mieste vypúšťania.</a:t>
            </a:r>
            <a:endParaRPr lang="da-DK" sz="1400" b="0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546E2-3781-3A7C-121A-AA865C93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5" y="2789674"/>
            <a:ext cx="8277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80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6C9B924-5D86-C520-7B46-48DBAA7F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2276"/>
            <a:ext cx="4724400" cy="4895850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idx="10"/>
          </p:nvPr>
        </p:nvSpPr>
        <p:spPr>
          <a:xfrm>
            <a:off x="416950" y="838200"/>
            <a:ext cx="8482450" cy="136815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002060"/>
                </a:solidFill>
              </a:rPr>
              <a:t>KIA </a:t>
            </a:r>
            <a:r>
              <a:rPr lang="sk-SK" dirty="0">
                <a:solidFill>
                  <a:srgbClr val="002060"/>
                </a:solidFill>
              </a:rPr>
              <a:t>Separátory </a:t>
            </a:r>
            <a:r>
              <a:rPr lang="sk-SK" sz="3600" dirty="0">
                <a:solidFill>
                  <a:srgbClr val="002060"/>
                </a:solidFill>
              </a:rPr>
              <a:t>(</a:t>
            </a:r>
            <a:r>
              <a:rPr lang="da-DK" dirty="0">
                <a:solidFill>
                  <a:srgbClr val="002060"/>
                </a:solidFill>
              </a:rPr>
              <a:t>Aspirators</a:t>
            </a:r>
            <a:r>
              <a:rPr lang="sk-SK" dirty="0">
                <a:solidFill>
                  <a:srgbClr val="002060"/>
                </a:solidFill>
              </a:rPr>
              <a:t>)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2B7C-0B72-9C17-DAF7-A9E2B917A9DF}"/>
              </a:ext>
            </a:extLst>
          </p:cNvPr>
          <p:cNvSpPr txBox="1"/>
          <p:nvPr/>
        </p:nvSpPr>
        <p:spPr>
          <a:xfrm>
            <a:off x="416950" y="1371600"/>
            <a:ext cx="63648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0" i="0" dirty="0">
                <a:effectLst/>
                <a:latin typeface="Montserrat" panose="00000500000000000000" pitchFamily="2" charset="0"/>
              </a:rPr>
              <a:t>Priemyselný separátor 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Kongskilde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(KIA) je určený na oddeľovanie ľahkých nečistôt alebo prachu z opätovne spracovaného materiálu alebo granulovaného plastu.</a:t>
            </a:r>
          </a:p>
          <a:p>
            <a:pPr algn="l"/>
            <a:endParaRPr lang="sk-SK" sz="1400" b="0" dirty="0">
              <a:latin typeface="Montserrat" panose="00000500000000000000" pitchFamily="2" charset="0"/>
            </a:endParaRPr>
          </a:p>
          <a:p>
            <a:pPr algn="l"/>
            <a:r>
              <a:rPr lang="sk-SK" sz="1400" b="0" i="0" dirty="0">
                <a:effectLst/>
                <a:latin typeface="Montserrat" panose="00000500000000000000" pitchFamily="2" charset="0"/>
              </a:rPr>
              <a:t>Ako to funguje:</a:t>
            </a:r>
          </a:p>
          <a:p>
            <a:pPr algn="l"/>
            <a:endParaRPr lang="sk-SK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b="0" dirty="0">
                <a:latin typeface="Montserrat" panose="00000500000000000000" pitchFamily="2" charset="0"/>
              </a:rPr>
              <a:t>M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ateriál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padá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nahor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pohybujúci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prúd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generovaný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ventilátorom</a:t>
            </a:r>
            <a:r>
              <a:rPr lang="sk-SK" sz="1400" b="0" dirty="0">
                <a:latin typeface="Montserrat" panose="00000500000000000000" pitchFamily="2" charset="0"/>
              </a:rPr>
              <a:t> -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súčasť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KIA.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Ľahšie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nečistoty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sú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oddelené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prúdom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dúchadlo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dopravované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potrubný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systém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do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cyklónu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alebo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kontajnera</a:t>
            </a:r>
            <a:r>
              <a:rPr lang="sk-SK" sz="1400" b="0" dirty="0">
                <a:latin typeface="Montserrat" panose="00000500000000000000" pitchFamily="2" charset="0"/>
              </a:rPr>
              <a:t>.</a:t>
            </a:r>
          </a:p>
          <a:p>
            <a:pPr algn="l"/>
            <a:endParaRPr lang="sk-SK" sz="1400" b="0" dirty="0"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b="0" dirty="0">
                <a:latin typeface="Montserrat" panose="00000500000000000000" pitchFamily="2" charset="0"/>
              </a:rPr>
              <a:t>P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rep</a:t>
            </a:r>
            <a:r>
              <a:rPr lang="sk-SK" sz="1400" b="0" i="0" dirty="0" err="1">
                <a:effectLst/>
                <a:latin typeface="Montserrat" panose="00000500000000000000" pitchFamily="2" charset="0"/>
              </a:rPr>
              <a:t>rac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ovaný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materiál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padá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dno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separátora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400" b="0" dirty="0">
                <a:latin typeface="Montserrat" panose="00000500000000000000" pitchFamily="2" charset="0"/>
              </a:rPr>
              <a:t>Rotujúci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rozdeľovací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ventilátor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v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spodnej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časti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odsávačky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-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rovnomerné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rozloženie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materiálu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v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prúde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vzduchu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- maximálna efektivita separácie.</a:t>
            </a: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Montserrat" panose="00000500000000000000" pitchFamily="2" charset="0"/>
              </a:rPr>
              <a:t>Ak je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materiál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granulovaný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a 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spracovaný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cez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KIA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Aspirator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 –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sk-SK" sz="1400" b="0" i="0" dirty="0">
                <a:effectLst/>
                <a:latin typeface="Montserrat" panose="00000500000000000000" pitchFamily="2" charset="0"/>
              </a:rPr>
              <a:t>po odstránení ľahších nečistôt -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pripravený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na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okamžité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opätovné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použitie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. </a:t>
            </a:r>
          </a:p>
          <a:p>
            <a:br>
              <a:rPr lang="en-US" sz="14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</a:br>
            <a:endParaRPr lang="en-US" sz="1400" b="0" i="0" dirty="0"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733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ASTER_Kongskilde201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C29FF88-7F27-42C2-8BD0-5D0234779084}" vid="{A089CDC8-8562-4588-87F5-66601429B388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29FF88-7F27-42C2-8BD0-5D0234779084}" vid="{68563BAC-AABF-493A-B4F2-9DDC74E6078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0897AA8AB8649A59CA572EC790CAC" ma:contentTypeVersion="18" ma:contentTypeDescription="Create a new document." ma:contentTypeScope="" ma:versionID="3b764286b2ef850c40eddd2cd1c3ab3a">
  <xsd:schema xmlns:xsd="http://www.w3.org/2001/XMLSchema" xmlns:xs="http://www.w3.org/2001/XMLSchema" xmlns:p="http://schemas.microsoft.com/office/2006/metadata/properties" xmlns:ns2="536fd29b-c338-4148-9beb-a5982539649f" xmlns:ns3="e48b7871-ebb8-4dcc-bf8c-e762558ca341" targetNamespace="http://schemas.microsoft.com/office/2006/metadata/properties" ma:root="true" ma:fieldsID="5630e6624fb71476df0bcec4f5aa079f" ns2:_="" ns3:_="">
    <xsd:import namespace="536fd29b-c338-4148-9beb-a5982539649f"/>
    <xsd:import namespace="e48b7871-ebb8-4dcc-bf8c-e762558ca3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fd29b-c338-4148-9beb-a59825396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cbc6f88-fb39-4ebc-8643-8756dca81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b7871-ebb8-4dcc-bf8c-e762558ca3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ba4014-5d5e-4b0a-9034-618741ddd2a1}" ma:internalName="TaxCatchAll" ma:showField="CatchAllData" ma:web="e48b7871-ebb8-4dcc-bf8c-e762558ca3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6fd29b-c338-4148-9beb-a5982539649f">
      <Terms xmlns="http://schemas.microsoft.com/office/infopath/2007/PartnerControls"/>
    </lcf76f155ced4ddcb4097134ff3c332f>
    <TaxCatchAll xmlns="e48b7871-ebb8-4dcc-bf8c-e762558ca341" xsi:nil="true"/>
  </documentManagement>
</p:properties>
</file>

<file path=customXml/itemProps1.xml><?xml version="1.0" encoding="utf-8"?>
<ds:datastoreItem xmlns:ds="http://schemas.openxmlformats.org/officeDocument/2006/customXml" ds:itemID="{C0FC0F75-E2DA-472B-BD07-CEA7E9962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BEF98-BF7D-4B88-9FAD-79856DD60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fd29b-c338-4148-9beb-a5982539649f"/>
    <ds:schemaRef ds:uri="e48b7871-ebb8-4dcc-bf8c-e762558ca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292C71-933D-4F61-9396-6607B88D008E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48b7871-ebb8-4dcc-bf8c-e762558ca341"/>
    <ds:schemaRef ds:uri="536fd29b-c338-4148-9beb-a5982539649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MASTER - 4_3 -KKI 2021</Template>
  <TotalTime>1318</TotalTime>
  <Words>2487</Words>
  <Application>Microsoft Office PowerPoint</Application>
  <PresentationFormat>Předvádění na obrazovce (4:3)</PresentationFormat>
  <Paragraphs>200</Paragraphs>
  <Slides>22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Montserrat</vt:lpstr>
      <vt:lpstr>MASTER_Kongskilde2014</vt:lpstr>
      <vt:lpstr>Office-tema</vt:lpstr>
      <vt:lpstr>PLASTKO 2024</vt:lpstr>
      <vt:lpstr>Optimalizace recyklačního procesu technologiemi společnosti  Konskilde Industries technologies  - separace a pneudoprava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the recycling process with Konskilde Industries technologies  - separation and pneumatic transport</dc:title>
  <dc:creator>Karolina Surma</dc:creator>
  <cp:lastModifiedBy>Petr Večeře</cp:lastModifiedBy>
  <cp:revision>33</cp:revision>
  <cp:lastPrinted>2017-10-06T13:04:08Z</cp:lastPrinted>
  <dcterms:created xsi:type="dcterms:W3CDTF">2024-03-06T12:39:35Z</dcterms:created>
  <dcterms:modified xsi:type="dcterms:W3CDTF">2024-04-24T14:27:21Z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0x01010007A0897AA8AB8649A59CA572EC790CAC</vt:lpwstr>
  </property>
  <property fmtid="{D5CDD505-2E9C-101B-9397-08002B2CF9AE}" pid="3" name="MediaServiceImageTags">
    <vt:lpwstr/>
  </property>
</Properties>
</file>